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 id="2147483678" r:id="rId3"/>
  </p:sldMasterIdLst>
  <p:notesMasterIdLst>
    <p:notesMasterId r:id="rId6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4" r:id="rId65"/>
  </p:sldIdLst>
  <p:sldSz cx="12192000" cy="6858000"/>
  <p:notesSz cx="6858000" cy="9144000"/>
  <p:embeddedFontLst>
    <p:embeddedFont>
      <p:font typeface="Quattrocento Sans" panose="020B0604020202020204" charset="0"/>
      <p:regular r:id="rId67"/>
      <p:bold r:id="rId68"/>
      <p:italic r:id="rId69"/>
      <p:boldItalic r:id="rId70"/>
    </p:embeddedFont>
    <p:embeddedFont>
      <p:font typeface="Calibri" panose="020F050202020403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hH+q9y2im4MO1htdeRHUPYRrve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2.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3.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4.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A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s.wikipedia.org/wiki/Ciencia_de_datos#Cient%C3%ADfico_de_dato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chinelearningmastery.com/process-for-working-through-machine-learning-problem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kdnuggets.com/2018/05/general-approaches-machine-learning-proces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witter.com/realDonaldTrump/status/1178989254309011456"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witter.com/realDonaldTrump/status/1178989254309011456"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viz.wtf/post/187515069186"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viz.wtf/post/185365817130/389-total-in-this-pie-chart-digi-capital-is" TargetMode="External"/><Relationship Id="rId4" Type="http://schemas.openxmlformats.org/officeDocument/2006/relationships/hyperlink" Target="https://viz.wtf/post/187492602723"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viz.wtf/post/185134001896/a-bad-chart-that-could-be-fixed-by-removing-the"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viz.wtf/post/185156798890/what-i-learn-from-this-chart-37-billion"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advisualisations.tumblr.com/image/185690817296"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emo.bokeh.org/movi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s.wikipedia.org/wiki/El_m%C3%A1gico_n%C3%BAmero_siete,_m%C3%A1s_o_menos_do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es.wikipedia.org/wiki/Memoria_de_trabajo"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mode.com/blog/violin-plot-example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ancogalicia.com/banca/online/web/Personas/ProductosyServicios/gala-wapp/"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kaggle.com/c/banco-galicia-dataton-2019/overview"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cikit-learn.org/stable/modules/classes.html#module-sklearn.preprocessing"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www.altexsoft.com/blog/datascience/preparing-your-dataset-for-machine-learning-8-basic-techniques-that-make-your-data-better/"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anding.ai/defect-detec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bc.es/sociedad/abci-google-detecta-epidemia-gripe-todo-mundo-semanas-antes-servicios-salud-200811130300-911205730963_noticia.html"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icc.fcen.uba.ar/investigadores-encuentran-graves-errores-en-el-sistema-de-prediccion-de-embarazos-adolescentes/" TargetMode="External"/><Relationship Id="rId4" Type="http://schemas.openxmlformats.org/officeDocument/2006/relationships/hyperlink" Target="https://github.com/facundod/case-studies/blob/master/Prediccion%20de%20Embarazo%20Adolescente%20con%20Machine%20Learning.md"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estonia.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nytimes.com/es/2019/07/31/reconocimiento-facial-hong-ko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9" name="Google Shape;36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4a843b082_0_10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64a843b082_0_10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445" name="Google Shape;445;g64a843b082_0_10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4a843b082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4a843b082_0_1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AR"/>
              <a:t>El éxito de los modelos predictivos dependen de: calidad y correctitud de los datos, enmarcar el problema adecuadamente, y evaluar las predicciones correctamente.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2d5c4e5f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2d5c4e5f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400"/>
              <a:buFont typeface="Arial"/>
              <a:buNone/>
            </a:pPr>
            <a:r>
              <a:rPr lang="es-AR" sz="1100" u="sng">
                <a:solidFill>
                  <a:schemeClr val="accent2"/>
                </a:solidFill>
                <a:latin typeface="Arial"/>
                <a:ea typeface="Arial"/>
                <a:cs typeface="Arial"/>
                <a:sym typeface="Arial"/>
                <a:hlinkClick r:id="rId3"/>
              </a:rPr>
              <a:t>https://es.wikipedia.org/wiki/Ciencia_de_datos#Cient%C3%ADfico_de_datos</a:t>
            </a:r>
            <a:r>
              <a:rPr lang="es-AR" sz="1150">
                <a:solidFill>
                  <a:srgbClr val="555555"/>
                </a:solidFill>
                <a:highlight>
                  <a:schemeClr val="lt1"/>
                </a:highlight>
                <a:latin typeface="Arial"/>
                <a:ea typeface="Arial"/>
                <a:cs typeface="Arial"/>
                <a:sym typeface="Arial"/>
              </a:rPr>
              <a:t> </a:t>
            </a:r>
            <a:endParaRPr sz="1150">
              <a:solidFill>
                <a:srgbClr val="555555"/>
              </a:solidFill>
              <a:highlight>
                <a:schemeClr val="lt1"/>
              </a:highlight>
              <a:latin typeface="Arial"/>
              <a:ea typeface="Arial"/>
              <a:cs typeface="Arial"/>
              <a:sym typeface="Arial"/>
            </a:endParaRPr>
          </a:p>
          <a:p>
            <a:pPr marL="0" lvl="0" indent="0" algn="l" rtl="0">
              <a:spcBef>
                <a:spcPts val="0"/>
              </a:spcBef>
              <a:spcAft>
                <a:spcPts val="0"/>
              </a:spcAft>
              <a:buClr>
                <a:srgbClr val="000000"/>
              </a:buClr>
              <a:buSzPts val="1400"/>
              <a:buFont typeface="Arial"/>
              <a:buNone/>
            </a:pPr>
            <a:r>
              <a:rPr lang="es-AR" sz="1150">
                <a:solidFill>
                  <a:srgbClr val="555555"/>
                </a:solidFill>
                <a:highlight>
                  <a:schemeClr val="lt1"/>
                </a:highlight>
                <a:latin typeface="Arial"/>
                <a:ea typeface="Arial"/>
                <a:cs typeface="Arial"/>
                <a:sym typeface="Arial"/>
              </a:rPr>
              <a:t>A veces parece que los Data Scientists tienen que saber realizar todo dentro del proceso:</a:t>
            </a:r>
            <a:endParaRPr sz="1150">
              <a:solidFill>
                <a:srgbClr val="555555"/>
              </a:solidFill>
              <a:highlight>
                <a:schemeClr val="lt1"/>
              </a:highlight>
              <a:latin typeface="Arial"/>
              <a:ea typeface="Arial"/>
              <a:cs typeface="Arial"/>
              <a:sym typeface="Arial"/>
            </a:endParaRPr>
          </a:p>
          <a:p>
            <a:pPr marL="457200" lvl="0"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Pero pensemos entrenar un modelo con muchos gigas de información… Big Data. </a:t>
            </a:r>
            <a:endParaRPr sz="1150">
              <a:solidFill>
                <a:srgbClr val="555555"/>
              </a:solidFill>
              <a:highlight>
                <a:schemeClr val="lt1"/>
              </a:highlight>
              <a:latin typeface="Arial"/>
              <a:ea typeface="Arial"/>
              <a:cs typeface="Arial"/>
              <a:sym typeface="Arial"/>
            </a:endParaRPr>
          </a:p>
          <a:p>
            <a:pPr marL="914400" lvl="1"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un DS tendría que saber instalar un cluster de spark? administrar un datawarehouse?</a:t>
            </a:r>
            <a:endParaRPr sz="1150">
              <a:solidFill>
                <a:srgbClr val="555555"/>
              </a:solidFill>
              <a:highlight>
                <a:schemeClr val="lt1"/>
              </a:highlight>
              <a:latin typeface="Arial"/>
              <a:ea typeface="Arial"/>
              <a:cs typeface="Arial"/>
              <a:sym typeface="Arial"/>
            </a:endParaRPr>
          </a:p>
          <a:p>
            <a:pPr marL="457200" lvl="0"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Pensemos en un analista que tiene que mostrar los gráficos de manera “más elegante” a un público (ej: diarios electrónicos)</a:t>
            </a:r>
            <a:endParaRPr sz="1150">
              <a:solidFill>
                <a:srgbClr val="555555"/>
              </a:solidFill>
              <a:highlight>
                <a:schemeClr val="lt1"/>
              </a:highlight>
              <a:latin typeface="Arial"/>
              <a:ea typeface="Arial"/>
              <a:cs typeface="Arial"/>
              <a:sym typeface="Arial"/>
            </a:endParaRPr>
          </a:p>
          <a:p>
            <a:pPr marL="457200" lvl="0"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Seguramente, tiene que ser un experto en el dominio</a:t>
            </a:r>
            <a:endParaRPr sz="1150">
              <a:solidFill>
                <a:srgbClr val="555555"/>
              </a:solidFill>
              <a:highlight>
                <a:schemeClr val="lt1"/>
              </a:highlight>
              <a:latin typeface="Arial"/>
              <a:ea typeface="Arial"/>
              <a:cs typeface="Arial"/>
              <a:sym typeface="Arial"/>
            </a:endParaRPr>
          </a:p>
          <a:p>
            <a:pPr marL="914400" lvl="1"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Los expertos a veces no saben programar</a:t>
            </a:r>
            <a:endParaRPr sz="1150">
              <a:solidFill>
                <a:srgbClr val="555555"/>
              </a:solidFill>
              <a:highlight>
                <a:schemeClr val="lt1"/>
              </a:highlight>
              <a:latin typeface="Arial"/>
              <a:ea typeface="Arial"/>
              <a:cs typeface="Arial"/>
              <a:sym typeface="Arial"/>
            </a:endParaRPr>
          </a:p>
          <a:p>
            <a:pPr marL="457200" lvl="0"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Aparecen otros roles que se comportan como expertos dentro de las especialidades:</a:t>
            </a:r>
            <a:endParaRPr sz="1150">
              <a:solidFill>
                <a:srgbClr val="555555"/>
              </a:solidFill>
              <a:highlight>
                <a:schemeClr val="lt1"/>
              </a:highlight>
              <a:latin typeface="Arial"/>
              <a:ea typeface="Arial"/>
              <a:cs typeface="Arial"/>
              <a:sym typeface="Arial"/>
            </a:endParaRPr>
          </a:p>
          <a:p>
            <a:pPr marL="914400" lvl="1" indent="-301625" algn="l" rtl="0">
              <a:spcBef>
                <a:spcPts val="0"/>
              </a:spcBef>
              <a:spcAft>
                <a:spcPts val="0"/>
              </a:spcAft>
              <a:buClr>
                <a:srgbClr val="555555"/>
              </a:buClr>
              <a:buSzPts val="1150"/>
              <a:buChar char="-"/>
            </a:pPr>
            <a:r>
              <a:rPr lang="es-AR" sz="1150">
                <a:solidFill>
                  <a:srgbClr val="555555"/>
                </a:solidFill>
                <a:highlight>
                  <a:schemeClr val="lt1"/>
                </a:highlight>
                <a:latin typeface="Arial"/>
                <a:ea typeface="Arial"/>
                <a:cs typeface="Arial"/>
                <a:sym typeface="Arial"/>
              </a:rPr>
              <a:t>Data Artists, Machine Learning Engineering, Big Data Architect, DevOps, Data Quality, …. </a:t>
            </a:r>
            <a:endParaRPr sz="1150">
              <a:solidFill>
                <a:srgbClr val="555555"/>
              </a:solidFill>
              <a:highlight>
                <a:schemeClr val="lt1"/>
              </a:highlight>
              <a:latin typeface="Arial"/>
              <a:ea typeface="Arial"/>
              <a:cs typeface="Arial"/>
              <a:sym typeface="Arial"/>
            </a:endParaRPr>
          </a:p>
          <a:p>
            <a:pPr marL="0" lvl="0" indent="0" algn="l" rtl="0">
              <a:spcBef>
                <a:spcPts val="0"/>
              </a:spcBef>
              <a:spcAft>
                <a:spcPts val="0"/>
              </a:spcAft>
              <a:buNone/>
            </a:pPr>
            <a:endParaRPr/>
          </a:p>
        </p:txBody>
      </p:sp>
      <p:sp>
        <p:nvSpPr>
          <p:cNvPr id="462" name="Google Shape;462;g62d5c4e5f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4a843b082_0_1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64a843b082_0_12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s-AR" u="sng">
                <a:solidFill>
                  <a:schemeClr val="hlink"/>
                </a:solidFill>
                <a:hlinkClick r:id="rId3"/>
              </a:rPr>
              <a:t>https://machinelearningmastery.com/process-for-working-through-machine-learning-problems/</a:t>
            </a:r>
            <a:endParaRPr sz="1150">
              <a:solidFill>
                <a:srgbClr val="555555"/>
              </a:solidFill>
              <a:highlight>
                <a:srgbClr val="FFFFFF"/>
              </a:highlight>
            </a:endParaRPr>
          </a:p>
          <a:p>
            <a:pPr marL="457200" lvl="0" indent="-301625" algn="l" rtl="0">
              <a:lnSpc>
                <a:spcPct val="115000"/>
              </a:lnSpc>
              <a:spcBef>
                <a:spcPts val="2200"/>
              </a:spcBef>
              <a:spcAft>
                <a:spcPts val="0"/>
              </a:spcAft>
              <a:buClr>
                <a:srgbClr val="555555"/>
              </a:buClr>
              <a:buSzPts val="1150"/>
              <a:buAutoNum type="arabicPeriod"/>
            </a:pPr>
            <a:r>
              <a:rPr lang="es-AR" sz="1150">
                <a:solidFill>
                  <a:srgbClr val="555555"/>
                </a:solidFill>
                <a:highlight>
                  <a:srgbClr val="FFFFFF"/>
                </a:highlight>
              </a:rPr>
              <a:t>Define the Problem</a:t>
            </a:r>
            <a:endParaRPr sz="1150">
              <a:solidFill>
                <a:srgbClr val="555555"/>
              </a:solidFill>
              <a:highlight>
                <a:srgbClr val="FFFFFF"/>
              </a:highlight>
            </a:endParaRPr>
          </a:p>
          <a:p>
            <a:pPr marL="457200" lvl="0" indent="-301625" algn="l" rtl="0">
              <a:lnSpc>
                <a:spcPct val="115000"/>
              </a:lnSpc>
              <a:spcBef>
                <a:spcPts val="2200"/>
              </a:spcBef>
              <a:spcAft>
                <a:spcPts val="0"/>
              </a:spcAft>
              <a:buClr>
                <a:srgbClr val="555555"/>
              </a:buClr>
              <a:buSzPts val="1150"/>
              <a:buAutoNum type="arabicPeriod"/>
            </a:pPr>
            <a:r>
              <a:rPr lang="es-AR" sz="1150">
                <a:solidFill>
                  <a:srgbClr val="555555"/>
                </a:solidFill>
                <a:highlight>
                  <a:srgbClr val="FFFFFF"/>
                </a:highlight>
              </a:rPr>
              <a:t>Prepare Data</a:t>
            </a:r>
            <a:endParaRPr sz="1150">
              <a:solidFill>
                <a:srgbClr val="555555"/>
              </a:solidFill>
              <a:highlight>
                <a:srgbClr val="FFFFFF"/>
              </a:highlight>
            </a:endParaRPr>
          </a:p>
          <a:p>
            <a:pPr marL="457200" lvl="0" indent="-301625" algn="l" rtl="0">
              <a:lnSpc>
                <a:spcPct val="115000"/>
              </a:lnSpc>
              <a:spcBef>
                <a:spcPts val="2200"/>
              </a:spcBef>
              <a:spcAft>
                <a:spcPts val="0"/>
              </a:spcAft>
              <a:buClr>
                <a:srgbClr val="555555"/>
              </a:buClr>
              <a:buSzPts val="1150"/>
              <a:buAutoNum type="arabicPeriod"/>
            </a:pPr>
            <a:r>
              <a:rPr lang="es-AR" sz="1150">
                <a:solidFill>
                  <a:srgbClr val="555555"/>
                </a:solidFill>
                <a:highlight>
                  <a:srgbClr val="FFFFFF"/>
                </a:highlight>
              </a:rPr>
              <a:t>&lt;explore, analize, test, looking for&gt; Algorithms</a:t>
            </a:r>
            <a:endParaRPr sz="1150">
              <a:solidFill>
                <a:srgbClr val="555555"/>
              </a:solidFill>
              <a:highlight>
                <a:srgbClr val="FFFFFF"/>
              </a:highlight>
            </a:endParaRPr>
          </a:p>
          <a:p>
            <a:pPr marL="457200" lvl="0" indent="-301625" algn="l" rtl="0">
              <a:lnSpc>
                <a:spcPct val="115000"/>
              </a:lnSpc>
              <a:spcBef>
                <a:spcPts val="2200"/>
              </a:spcBef>
              <a:spcAft>
                <a:spcPts val="0"/>
              </a:spcAft>
              <a:buClr>
                <a:srgbClr val="555555"/>
              </a:buClr>
              <a:buSzPts val="1150"/>
              <a:buAutoNum type="arabicPeriod"/>
            </a:pPr>
            <a:r>
              <a:rPr lang="es-AR" sz="1150">
                <a:solidFill>
                  <a:srgbClr val="555555"/>
                </a:solidFill>
                <a:highlight>
                  <a:srgbClr val="FFFFFF"/>
                </a:highlight>
              </a:rPr>
              <a:t>Improve Results</a:t>
            </a:r>
            <a:endParaRPr sz="1150">
              <a:solidFill>
                <a:srgbClr val="555555"/>
              </a:solidFill>
              <a:highlight>
                <a:srgbClr val="FFFFFF"/>
              </a:highlight>
            </a:endParaRPr>
          </a:p>
          <a:p>
            <a:pPr marL="457200" lvl="0" indent="-301625" algn="l" rtl="0">
              <a:lnSpc>
                <a:spcPct val="115000"/>
              </a:lnSpc>
              <a:spcBef>
                <a:spcPts val="2200"/>
              </a:spcBef>
              <a:spcAft>
                <a:spcPts val="0"/>
              </a:spcAft>
              <a:buClr>
                <a:srgbClr val="555555"/>
              </a:buClr>
              <a:buSzPts val="1150"/>
              <a:buAutoNum type="arabicPeriod"/>
            </a:pPr>
            <a:r>
              <a:rPr lang="es-AR" sz="1150">
                <a:solidFill>
                  <a:srgbClr val="555555"/>
                </a:solidFill>
                <a:highlight>
                  <a:srgbClr val="FFFFFF"/>
                </a:highlight>
              </a:rPr>
              <a:t>Present Results</a:t>
            </a:r>
            <a:endParaRPr sz="1150">
              <a:solidFill>
                <a:srgbClr val="555555"/>
              </a:solidFill>
              <a:highlight>
                <a:srgbClr val="FFFFFF"/>
              </a:highlight>
            </a:endParaRPr>
          </a:p>
          <a:p>
            <a:pPr marL="0" marR="0" lvl="0" indent="0" algn="l" rtl="0">
              <a:lnSpc>
                <a:spcPct val="100000"/>
              </a:lnSpc>
              <a:spcBef>
                <a:spcPts val="2200"/>
              </a:spcBef>
              <a:spcAft>
                <a:spcPts val="0"/>
              </a:spcAft>
              <a:buSzPts val="1400"/>
              <a:buNone/>
            </a:pPr>
            <a:endParaRPr sz="1200">
              <a:solidFill>
                <a:schemeClr val="dk1"/>
              </a:solidFill>
              <a:latin typeface="Calibri"/>
              <a:ea typeface="Calibri"/>
              <a:cs typeface="Calibri"/>
              <a:sym typeface="Calibri"/>
            </a:endParaRPr>
          </a:p>
        </p:txBody>
      </p:sp>
      <p:sp>
        <p:nvSpPr>
          <p:cNvPr id="471" name="Google Shape;471;g64a843b082_0_12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4a843b082_0_1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64a843b082_0_14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u="sng">
                <a:solidFill>
                  <a:schemeClr val="hlink"/>
                </a:solidFill>
                <a:hlinkClick r:id="rId3"/>
              </a:rPr>
              <a:t>https://www.kdnuggets.com/2018/05/general-approaches-machine-learning-process.html</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s-AR" sz="1200">
                <a:solidFill>
                  <a:schemeClr val="dk1"/>
                </a:solidFill>
                <a:latin typeface="Calibri"/>
                <a:ea typeface="Calibri"/>
                <a:cs typeface="Calibri"/>
                <a:sym typeface="Calibri"/>
              </a:rPr>
              <a:t>En la etapa 3 podríamos evaluar que modelo elegir, o explorar cuál se adapta mejor al problema.</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s-AR" sz="1200">
                <a:solidFill>
                  <a:schemeClr val="dk1"/>
                </a:solidFill>
                <a:latin typeface="Calibri"/>
                <a:ea typeface="Calibri"/>
                <a:cs typeface="Calibri"/>
                <a:sym typeface="Calibri"/>
              </a:rPr>
              <a:t>No hay “balas de plata” para todos los problemas.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s-AR" sz="1200">
                <a:solidFill>
                  <a:schemeClr val="dk1"/>
                </a:solidFill>
                <a:latin typeface="Calibri"/>
                <a:ea typeface="Calibri"/>
                <a:cs typeface="Calibri"/>
                <a:sym typeface="Calibri"/>
              </a:rPr>
              <a:t>Vamos a ir viendo distintos algoritmos y cómo actuar en cada una de las etapas.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r>
              <a:rPr lang="es-AR" sz="1200">
                <a:solidFill>
                  <a:schemeClr val="dk1"/>
                </a:solidFill>
                <a:latin typeface="Calibri"/>
                <a:ea typeface="Calibri"/>
                <a:cs typeface="Calibri"/>
                <a:sym typeface="Calibri"/>
              </a:rPr>
              <a:t>Etapas un poco más extendidas: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1. Look at the big picture.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2. Get the data.</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3. Discover and visualize the data to gain insights.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4. Prepare the data for Machine Learning algorithms.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5. Select a model and train it.</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6. Fine-tune your model.</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7. Present your solution.</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8. Launch, monitor, and maintain your system.</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79" name="Google Shape;479;g64a843b082_0_14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4a843b082_0_1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64a843b082_0_15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a:solidFill>
                  <a:schemeClr val="dk1"/>
                </a:solidFill>
              </a:rPr>
              <a:t>Si revisamos este dataset de algoritmos, realmente asustan como conocer a todos. </a:t>
            </a:r>
            <a:endParaRPr>
              <a:solidFill>
                <a:schemeClr val="dk1"/>
              </a:solidFill>
            </a:endParaRPr>
          </a:p>
          <a:p>
            <a:pPr marL="0" marR="0" lvl="0" indent="0" algn="l" rtl="0">
              <a:lnSpc>
                <a:spcPct val="100000"/>
              </a:lnSpc>
              <a:spcBef>
                <a:spcPts val="0"/>
              </a:spcBef>
              <a:spcAft>
                <a:spcPts val="0"/>
              </a:spcAft>
              <a:buSzPts val="1400"/>
              <a:buNone/>
            </a:pPr>
            <a:endParaRPr>
              <a:solidFill>
                <a:schemeClr val="dk1"/>
              </a:solidFill>
            </a:endParaRPr>
          </a:p>
          <a:p>
            <a:pPr marL="0" marR="0" lvl="0" indent="0" algn="l" rtl="0">
              <a:lnSpc>
                <a:spcPct val="100000"/>
              </a:lnSpc>
              <a:spcBef>
                <a:spcPts val="0"/>
              </a:spcBef>
              <a:spcAft>
                <a:spcPts val="0"/>
              </a:spcAft>
              <a:buSzPts val="1400"/>
              <a:buNone/>
            </a:pPr>
            <a:r>
              <a:rPr lang="es-AR">
                <a:solidFill>
                  <a:schemeClr val="dk1"/>
                </a:solidFill>
              </a:rPr>
              <a:t>A grandes rasgos, hay que centrarse en el proceso y no en los algoritmos.</a:t>
            </a:r>
            <a:endParaRPr>
              <a:solidFill>
                <a:schemeClr val="dk1"/>
              </a:solidFill>
            </a:endParaRPr>
          </a:p>
          <a:p>
            <a:pPr marL="0" marR="0" lvl="0" indent="0" algn="l" rtl="0">
              <a:lnSpc>
                <a:spcPct val="100000"/>
              </a:lnSpc>
              <a:spcBef>
                <a:spcPts val="0"/>
              </a:spcBef>
              <a:spcAft>
                <a:spcPts val="0"/>
              </a:spcAft>
              <a:buSzPts val="1400"/>
              <a:buNone/>
            </a:pPr>
            <a:r>
              <a:rPr lang="es-AR">
                <a:solidFill>
                  <a:schemeClr val="dk1"/>
                </a:solidFill>
              </a:rPr>
              <a:t>Es imposible conocer TODA LA TEORÍA Y PARÁMETROS</a:t>
            </a:r>
            <a:endParaRPr>
              <a:solidFill>
                <a:schemeClr val="dk1"/>
              </a:solidFill>
            </a:endParaRPr>
          </a:p>
          <a:p>
            <a:pPr marL="0" marR="0" lvl="0" indent="0" algn="l" rtl="0">
              <a:lnSpc>
                <a:spcPct val="100000"/>
              </a:lnSpc>
              <a:spcBef>
                <a:spcPts val="0"/>
              </a:spcBef>
              <a:spcAft>
                <a:spcPts val="0"/>
              </a:spcAft>
              <a:buSzPts val="1400"/>
              <a:buNone/>
            </a:pPr>
            <a:r>
              <a:rPr lang="es-AR">
                <a:solidFill>
                  <a:schemeClr val="dk1"/>
                </a:solidFill>
              </a:rPr>
              <a:t>La tecnología se va deprecando, pero la experiencia es lo que queda.</a:t>
            </a:r>
            <a:endParaRPr>
              <a:solidFill>
                <a:schemeClr val="dk1"/>
              </a:solidFill>
            </a:endParaRPr>
          </a:p>
          <a:p>
            <a:pPr marL="0" marR="0" lvl="0" indent="0" algn="l" rtl="0">
              <a:lnSpc>
                <a:spcPct val="100000"/>
              </a:lnSpc>
              <a:spcBef>
                <a:spcPts val="0"/>
              </a:spcBef>
              <a:spcAft>
                <a:spcPts val="0"/>
              </a:spcAft>
              <a:buSzPts val="1400"/>
              <a:buNone/>
            </a:pPr>
            <a:endParaRPr>
              <a:solidFill>
                <a:schemeClr val="dk1"/>
              </a:solidFill>
            </a:endParaRPr>
          </a:p>
          <a:p>
            <a:pPr marL="0" marR="0" lvl="0" indent="0" algn="l" rtl="0">
              <a:lnSpc>
                <a:spcPct val="100000"/>
              </a:lnSpc>
              <a:spcBef>
                <a:spcPts val="0"/>
              </a:spcBef>
              <a:spcAft>
                <a:spcPts val="0"/>
              </a:spcAft>
              <a:buSzPts val="1400"/>
              <a:buNone/>
            </a:pPr>
            <a:r>
              <a:rPr lang="es-AR">
                <a:solidFill>
                  <a:schemeClr val="dk1"/>
                </a:solidFill>
              </a:rPr>
              <a:t>Mismo concepto relacionado a Arquitectura de software:</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s-AR">
                <a:solidFill>
                  <a:schemeClr val="dk1"/>
                </a:solidFill>
              </a:rPr>
              <a:t>primero codeamos todo en un archivo (php)</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s-AR">
                <a:solidFill>
                  <a:schemeClr val="dk1"/>
                </a:solidFill>
              </a:rPr>
              <a:t>luego conocemos las clases y modularizamos un poco el código</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s-AR">
                <a:solidFill>
                  <a:schemeClr val="dk1"/>
                </a:solidFill>
              </a:rPr>
              <a:t>luego sabemos que “state-of-the-art” es usar layered-architecture: controller, service, repository</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s-AR">
                <a:solidFill>
                  <a:schemeClr val="dk1"/>
                </a:solidFill>
              </a:rPr>
              <a:t>Hoy … microservicios, devops, etc…</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r>
              <a:rPr lang="es-AR">
                <a:solidFill>
                  <a:schemeClr val="dk1"/>
                </a:solidFill>
              </a:rPr>
              <a:t>Lo mismo sucede y sucederá con ML.</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s-AR">
                <a:solidFill>
                  <a:schemeClr val="dk1"/>
                </a:solidFill>
              </a:rPr>
              <a:t>versiones de las librerías cambian todo el tiempo</a:t>
            </a:r>
            <a:endParaRPr>
              <a:solidFill>
                <a:schemeClr val="dk1"/>
              </a:solidFill>
            </a:endParaRPr>
          </a:p>
          <a:p>
            <a:pPr marL="457200" marR="0" lvl="0" indent="-317500" algn="l" rtl="0">
              <a:lnSpc>
                <a:spcPct val="100000"/>
              </a:lnSpc>
              <a:spcBef>
                <a:spcPts val="0"/>
              </a:spcBef>
              <a:spcAft>
                <a:spcPts val="0"/>
              </a:spcAft>
              <a:buClr>
                <a:schemeClr val="dk1"/>
              </a:buClr>
              <a:buSzPts val="1400"/>
              <a:buChar char="-"/>
            </a:pPr>
            <a:r>
              <a:rPr lang="es-AR">
                <a:solidFill>
                  <a:schemeClr val="dk1"/>
                </a:solidFill>
              </a:rPr>
              <a:t>va mejorando el cómputo constantemente, utilización de GPU con Tensor, Pytorch más barato...</a:t>
            </a: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a:p>
            <a:pPr marL="0" marR="0" lvl="0" indent="0" algn="l" rtl="0">
              <a:lnSpc>
                <a:spcPct val="100000"/>
              </a:lnSpc>
              <a:spcBef>
                <a:spcPts val="0"/>
              </a:spcBef>
              <a:spcAft>
                <a:spcPts val="0"/>
              </a:spcAft>
              <a:buNone/>
            </a:pPr>
            <a:endParaRPr>
              <a:solidFill>
                <a:schemeClr val="dk1"/>
              </a:solidFill>
            </a:endParaRPr>
          </a:p>
        </p:txBody>
      </p:sp>
      <p:sp>
        <p:nvSpPr>
          <p:cNvPr id="487" name="Google Shape;487;g64a843b082_0_15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62d5c4e5f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62d5c4e5fe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g62d5c4e5fe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62d5c4e5fe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62d5c4e5fe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62d5c4e5fe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62d5c4e5fe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62d5c4e5fe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g62d5c4e5fe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21" name="Google Shape;52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76" name="Google Shape;3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4a843b082_0_19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g64a843b082_0_19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34" name="Google Shape;534;g64a843b082_0_19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42" name="Google Shape;54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2d5c4e5fe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62d5c4e5fe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62d5c4e5fe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561" name="Google Shape;56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7" name="Google Shape;56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8" name="Google Shape;568;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64a843b082_0_2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64a843b082_0_2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Es una estructura de datos bidimensional con índices y columnas que pueden ser de distintos tipos de datos.</a:t>
            </a:r>
            <a:endParaRPr sz="1200">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Pueden ser creados a partir de Series o a partir de datos contenidos en un archivo CSV.</a:t>
            </a:r>
            <a:endParaRPr sz="1200">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Se parecen a planillas de Excel o a tablas de SQL.</a:t>
            </a:r>
            <a:endParaRPr sz="1200">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Puede ser pensado como un diccionario de Series.</a:t>
            </a:r>
            <a:endParaRPr sz="1200">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Creamos nuestro primer dataframe usando un csv.</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285750" marR="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77" name="Google Shape;577;g64a843b082_0_2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64a843b082_0_19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g64a843b082_0_19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200"/>
              <a:buFont typeface="Arial"/>
              <a:buChar char="•"/>
            </a:pPr>
            <a:endParaRPr sz="1200" b="0" i="0" u="none" strike="noStrike" cap="none">
              <a:solidFill>
                <a:schemeClr val="dk1"/>
              </a:solidFill>
              <a:latin typeface="Calibri"/>
              <a:ea typeface="Calibri"/>
              <a:cs typeface="Calibri"/>
              <a:sym typeface="Calibri"/>
            </a:endParaRPr>
          </a:p>
        </p:txBody>
      </p:sp>
      <p:sp>
        <p:nvSpPr>
          <p:cNvPr id="586" name="Google Shape;586;g64a843b082_0_19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64a843b082_0_2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64a843b082_0_25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94" name="Google Shape;594;g64a843b082_0_25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4a843b082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g64a843b082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602" name="Google Shape;602;g64a843b082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64a843b082_0_1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8" name="Google Shape;608;g64a843b082_0_17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200"/>
              <a:buFont typeface="Arial"/>
              <a:buChar char="•"/>
            </a:pPr>
            <a:r>
              <a:rPr lang="es-AR" u="sng">
                <a:solidFill>
                  <a:schemeClr val="hlink"/>
                </a:solidFill>
                <a:hlinkClick r:id="rId3"/>
              </a:rPr>
              <a:t>https://twitter.com/realDonaldTrump/status/1178989254309011456</a:t>
            </a:r>
            <a:endParaRPr sz="1200" b="0" i="0" u="none" strike="noStrike" cap="none">
              <a:solidFill>
                <a:schemeClr val="dk1"/>
              </a:solidFill>
              <a:latin typeface="Calibri"/>
              <a:ea typeface="Calibri"/>
              <a:cs typeface="Calibri"/>
              <a:sym typeface="Calibri"/>
            </a:endParaRPr>
          </a:p>
        </p:txBody>
      </p:sp>
      <p:sp>
        <p:nvSpPr>
          <p:cNvPr id="609" name="Google Shape;609;g64a843b082_0_17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383" name="Google Shape;38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64a843b082_0_17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g64a843b082_0_17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chemeClr val="dk1"/>
              </a:buClr>
              <a:buSzPts val="1200"/>
              <a:buFont typeface="Arial"/>
              <a:buChar char="•"/>
            </a:pPr>
            <a:r>
              <a:rPr lang="es-AR" u="sng">
                <a:solidFill>
                  <a:schemeClr val="hlink"/>
                </a:solidFill>
                <a:hlinkClick r:id="rId3"/>
              </a:rPr>
              <a:t>https://twitter.com/realDonaldTrump/status/1178989254309011456</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El primero muestra las zonas pobladas con votantes ( zonas blancas tienen más ilegales…)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el 2do muestra los votos en cantidad en una 3ra dimensión.</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endParaRPr sz="1200">
              <a:solidFill>
                <a:schemeClr val="dk1"/>
              </a:solidFill>
              <a:latin typeface="Calibri"/>
              <a:ea typeface="Calibri"/>
              <a:cs typeface="Calibri"/>
              <a:sym typeface="Calibri"/>
            </a:endParaRPr>
          </a:p>
        </p:txBody>
      </p:sp>
      <p:sp>
        <p:nvSpPr>
          <p:cNvPr id="618" name="Google Shape;618;g64a843b082_0_17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4a843b082_0_18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g64a843b082_0_18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628" name="Google Shape;628;g64a843b082_0_18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4a843b082_0_1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64a843b082_0_18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3"/>
              </a:rPr>
              <a:t>https://viz.wtf/post/187515069186</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4"/>
              </a:rPr>
              <a:t>https://viz.wtf/post/187492602723</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5"/>
              </a:rPr>
              <a:t>https://viz.wtf/post/185365817130/389-total-in-this-pie-chart-digi-capital-is</a:t>
            </a:r>
            <a:endParaRPr sz="1200">
              <a:solidFill>
                <a:schemeClr val="dk1"/>
              </a:solidFill>
              <a:latin typeface="Calibri"/>
              <a:ea typeface="Calibri"/>
              <a:cs typeface="Calibri"/>
              <a:sym typeface="Calibri"/>
            </a:endParaRPr>
          </a:p>
        </p:txBody>
      </p:sp>
      <p:sp>
        <p:nvSpPr>
          <p:cNvPr id="637" name="Google Shape;637;g64a843b082_0_18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32</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64a843b082_0_18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g64a843b082_0_18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3"/>
              </a:rPr>
              <a:t>https://viz.wtf/post/185134001896/a-bad-chart-that-could-be-fixed-by-removing-the</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Como puede ser que la escala en 76 sea igual que la escala en 42? (guiño)</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u="sng">
                <a:solidFill>
                  <a:schemeClr val="accent2"/>
                </a:solidFill>
                <a:hlinkClick r:id="rId4"/>
              </a:rPr>
              <a:t>https://viz.wtf/post/185156798890/what-i-learn-from-this-chart-37-billion</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37 mil millones (diferencia entre 100 mil millones y 63 mil millones) es el doble de 33 mil millones (diferencia entre 133 mil millones y 100 mil millones).</a:t>
            </a:r>
            <a:endParaRPr sz="1200">
              <a:solidFill>
                <a:schemeClr val="dk1"/>
              </a:solidFill>
              <a:latin typeface="Calibri"/>
              <a:ea typeface="Calibri"/>
              <a:cs typeface="Calibri"/>
              <a:sym typeface="Calibri"/>
            </a:endParaRPr>
          </a:p>
        </p:txBody>
      </p:sp>
      <p:sp>
        <p:nvSpPr>
          <p:cNvPr id="647" name="Google Shape;647;g64a843b082_0_18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33</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4a843b082_0_18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g64a843b082_0_18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3"/>
              </a:rPr>
              <a:t>https://badvisualisations.tumblr.com/image/185690817296</a:t>
            </a:r>
            <a:endParaRPr sz="1200">
              <a:solidFill>
                <a:schemeClr val="dk1"/>
              </a:solidFill>
              <a:latin typeface="Calibri"/>
              <a:ea typeface="Calibri"/>
              <a:cs typeface="Calibri"/>
              <a:sym typeface="Calibri"/>
            </a:endParaRPr>
          </a:p>
        </p:txBody>
      </p:sp>
      <p:sp>
        <p:nvSpPr>
          <p:cNvPr id="657" name="Google Shape;657;g64a843b082_0_18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34</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4a843b082_0_18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64a843b082_0_18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u="sng">
                <a:solidFill>
                  <a:schemeClr val="hlink"/>
                </a:solidFill>
                <a:hlinkClick r:id="rId3"/>
              </a:rPr>
              <a:t>https://demo.bokeh.org/movies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665" name="Google Shape;665;g64a843b082_0_18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35</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a:t>Tener foco en la funcionalidad:  (una visualización funcional pero estéticamente desagradable puede arreglarse más fácilmente que una estéticamente atractiva pero con un planteo inútil)</a:t>
            </a:r>
            <a:endParaRPr/>
          </a:p>
          <a:p>
            <a:pPr marL="0" lvl="0" indent="0" algn="l" rtl="0">
              <a:spcBef>
                <a:spcPts val="0"/>
              </a:spcBef>
              <a:spcAft>
                <a:spcPts val="0"/>
              </a:spcAft>
              <a:buNone/>
            </a:pPr>
            <a:r>
              <a:rPr lang="es-AR"/>
              <a:t>7 +- 2</a:t>
            </a:r>
            <a:endParaRPr/>
          </a:p>
          <a:p>
            <a:pPr marL="0" lvl="0" indent="0" algn="l" rtl="0">
              <a:spcBef>
                <a:spcPts val="0"/>
              </a:spcBef>
              <a:spcAft>
                <a:spcPts val="0"/>
              </a:spcAft>
              <a:buNone/>
            </a:pPr>
            <a:endParaRPr/>
          </a:p>
          <a:p>
            <a:pPr marL="0" lvl="0" indent="0" algn="l" rtl="0">
              <a:spcBef>
                <a:spcPts val="0"/>
              </a:spcBef>
              <a:spcAft>
                <a:spcPts val="0"/>
              </a:spcAft>
              <a:buNone/>
            </a:pPr>
            <a:r>
              <a:rPr lang="es-AR" sz="1100" u="sng">
                <a:solidFill>
                  <a:schemeClr val="hlink"/>
                </a:solidFill>
                <a:latin typeface="Arial"/>
                <a:ea typeface="Arial"/>
                <a:cs typeface="Arial"/>
                <a:sym typeface="Arial"/>
                <a:hlinkClick r:id="rId3"/>
              </a:rPr>
              <a:t>https://es.wikipedia.org/wiki/El_m%C3%A1gico_n%C3%BAmero_siete,_m%C3%A1s_o_menos_dos</a:t>
            </a:r>
            <a:endParaRPr/>
          </a:p>
          <a:p>
            <a:pPr marL="0" lvl="0" indent="0" algn="l" rtl="0">
              <a:spcBef>
                <a:spcPts val="0"/>
              </a:spcBef>
              <a:spcAft>
                <a:spcPts val="0"/>
              </a:spcAft>
              <a:buNone/>
            </a:pPr>
            <a:r>
              <a:rPr lang="es-AR" sz="1050" b="1" i="1">
                <a:solidFill>
                  <a:srgbClr val="222222"/>
                </a:solidFill>
                <a:highlight>
                  <a:srgbClr val="FFFFFF"/>
                </a:highlight>
                <a:latin typeface="Arial"/>
                <a:ea typeface="Arial"/>
                <a:cs typeface="Arial"/>
                <a:sym typeface="Arial"/>
              </a:rPr>
              <a:t>El mágico número siete, más o menos dos: Algunos límites en nuestra capacidad de procesar la información</a:t>
            </a: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es-AR" sz="1050">
                <a:solidFill>
                  <a:srgbClr val="222222"/>
                </a:solidFill>
                <a:highlight>
                  <a:srgbClr val="FFFFFF"/>
                </a:highlight>
                <a:latin typeface="Arial"/>
                <a:ea typeface="Arial"/>
                <a:cs typeface="Arial"/>
                <a:sym typeface="Arial"/>
              </a:rPr>
              <a:t>se interpreta que el número de objetos que un humano promedio puede tener en la </a:t>
            </a:r>
            <a:r>
              <a:rPr lang="es-AR" sz="1050">
                <a:solidFill>
                  <a:srgbClr val="0B0080"/>
                </a:solidFill>
                <a:highlight>
                  <a:srgbClr val="FFFFFF"/>
                </a:highlight>
                <a:uFill>
                  <a:noFill/>
                </a:uFill>
                <a:latin typeface="Arial"/>
                <a:ea typeface="Arial"/>
                <a:cs typeface="Arial"/>
                <a:sym typeface="Arial"/>
                <a:hlinkClick r:id="rId4"/>
              </a:rPr>
              <a:t>memoria de trabajo</a:t>
            </a:r>
            <a:r>
              <a:rPr lang="es-AR" sz="1050">
                <a:solidFill>
                  <a:srgbClr val="222222"/>
                </a:solidFill>
                <a:highlight>
                  <a:srgbClr val="FFFFFF"/>
                </a:highlight>
                <a:latin typeface="Arial"/>
                <a:ea typeface="Arial"/>
                <a:cs typeface="Arial"/>
                <a:sym typeface="Arial"/>
              </a:rPr>
              <a:t> es entre 5 y 9, es decir</a:t>
            </a:r>
            <a:endParaRPr sz="1050">
              <a:solidFill>
                <a:srgbClr val="222222"/>
              </a:solidFill>
              <a:highlight>
                <a:srgbClr val="FFFFFF"/>
              </a:highlight>
              <a:latin typeface="Arial"/>
              <a:ea typeface="Arial"/>
              <a:cs typeface="Arial"/>
              <a:sym typeface="Arial"/>
            </a:endParaRPr>
          </a:p>
        </p:txBody>
      </p:sp>
      <p:sp>
        <p:nvSpPr>
          <p:cNvPr id="673" name="Google Shape;67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36</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82" name="Google Shape;6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37</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a:t>Se parecen a los gráficos de barras pero su utilidad es muy distinta.</a:t>
            </a:r>
            <a:endParaRPr/>
          </a:p>
          <a:p>
            <a:pPr marL="0" marR="0" lvl="0" indent="0" algn="l" rtl="0">
              <a:lnSpc>
                <a:spcPct val="100000"/>
              </a:lnSpc>
              <a:spcBef>
                <a:spcPts val="0"/>
              </a:spcBef>
              <a:spcAft>
                <a:spcPts val="0"/>
              </a:spcAft>
              <a:buSzPts val="1400"/>
              <a:buNone/>
            </a:pPr>
            <a:r>
              <a:rPr lang="es-AR"/>
              <a:t>Una variante son los gráficos de densidad que es una versión continua del histograma (no hay bins).</a:t>
            </a:r>
            <a:endParaRPr/>
          </a:p>
        </p:txBody>
      </p:sp>
      <p:sp>
        <p:nvSpPr>
          <p:cNvPr id="691" name="Google Shape;69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38</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0" name="Google Shape;70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39</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4a843b082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g64a843b082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90" name="Google Shape;390;g64a843b082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09" name="Google Shape;709;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8" name="Google Shape;718;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41</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a:t>El gráfico del ejemplo muestra la producción de distintos granjeros.</a:t>
            </a:r>
            <a:endParaRPr/>
          </a:p>
          <a:p>
            <a:pPr marL="0" marR="0" lvl="0" indent="0" algn="l" rtl="0">
              <a:lnSpc>
                <a:spcPct val="100000"/>
              </a:lnSpc>
              <a:spcBef>
                <a:spcPts val="0"/>
              </a:spcBef>
              <a:spcAft>
                <a:spcPts val="0"/>
              </a:spcAft>
              <a:buSzPts val="1400"/>
              <a:buNone/>
            </a:pPr>
            <a:endParaRPr/>
          </a:p>
          <a:p>
            <a:pPr marL="457200" marR="0" lvl="0" indent="-317500" algn="l" rtl="0">
              <a:lnSpc>
                <a:spcPct val="100000"/>
              </a:lnSpc>
              <a:spcBef>
                <a:spcPts val="0"/>
              </a:spcBef>
              <a:spcAft>
                <a:spcPts val="0"/>
              </a:spcAft>
              <a:buSzPts val="1400"/>
              <a:buChar char="-"/>
            </a:pPr>
            <a:r>
              <a:rPr lang="es-AR"/>
              <a:t>matriz de confusión</a:t>
            </a:r>
            <a:endParaRPr/>
          </a:p>
          <a:p>
            <a:pPr marL="457200" marR="0" lvl="0" indent="-317500" algn="l" rtl="0">
              <a:lnSpc>
                <a:spcPct val="100000"/>
              </a:lnSpc>
              <a:spcBef>
                <a:spcPts val="0"/>
              </a:spcBef>
              <a:spcAft>
                <a:spcPts val="0"/>
              </a:spcAft>
              <a:buSzPts val="1400"/>
              <a:buChar char="-"/>
            </a:pPr>
            <a:r>
              <a:rPr lang="es-AR"/>
              <a:t>esta matriz tiene un fetiche con los perros, confunde todo con perros...</a:t>
            </a:r>
            <a:endParaRPr/>
          </a:p>
        </p:txBody>
      </p:sp>
      <p:sp>
        <p:nvSpPr>
          <p:cNvPr id="727" name="Google Shape;727;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42</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5" name="Google Shape;73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a:t>El gráfico muestra las cantidades de casos de varicela (chickenpox) en la ciudad de Nueva York entre 1931 y 1971.</a:t>
            </a:r>
            <a:endParaRPr/>
          </a:p>
          <a:p>
            <a:pPr marL="0" marR="0" lvl="0" indent="0" algn="l" rtl="0">
              <a:lnSpc>
                <a:spcPct val="100000"/>
              </a:lnSpc>
              <a:spcBef>
                <a:spcPts val="0"/>
              </a:spcBef>
              <a:spcAft>
                <a:spcPts val="0"/>
              </a:spcAft>
              <a:buSzPts val="1400"/>
              <a:buNone/>
            </a:pPr>
            <a:endParaRPr/>
          </a:p>
        </p:txBody>
      </p:sp>
      <p:sp>
        <p:nvSpPr>
          <p:cNvPr id="736" name="Google Shape;736;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43</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64a843b082_0_1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g64a843b082_0_16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s-AR" sz="1100" u="sng">
                <a:solidFill>
                  <a:schemeClr val="hlink"/>
                </a:solidFill>
                <a:latin typeface="Arial"/>
                <a:ea typeface="Arial"/>
                <a:cs typeface="Arial"/>
                <a:sym typeface="Arial"/>
                <a:hlinkClick r:id="rId3"/>
              </a:rPr>
              <a:t>https://mode.com/blog/violin-plot-examples</a:t>
            </a:r>
            <a:r>
              <a:rPr lang="es-AR"/>
              <a:t> </a:t>
            </a:r>
            <a:endParaRPr/>
          </a:p>
          <a:p>
            <a:pPr marL="457200" marR="0" lvl="0" indent="-317500" algn="l" rtl="0">
              <a:lnSpc>
                <a:spcPct val="100000"/>
              </a:lnSpc>
              <a:spcBef>
                <a:spcPts val="0"/>
              </a:spcBef>
              <a:spcAft>
                <a:spcPts val="0"/>
              </a:spcAft>
              <a:buSzPts val="1400"/>
              <a:buChar char="-"/>
            </a:pPr>
            <a:r>
              <a:rPr lang="es-AR"/>
              <a:t>punto blanco representa la mediana</a:t>
            </a:r>
            <a:endParaRPr/>
          </a:p>
          <a:p>
            <a:pPr marL="457200" marR="0" lvl="0" indent="-317500" algn="l" rtl="0">
              <a:lnSpc>
                <a:spcPct val="100000"/>
              </a:lnSpc>
              <a:spcBef>
                <a:spcPts val="0"/>
              </a:spcBef>
              <a:spcAft>
                <a:spcPts val="0"/>
              </a:spcAft>
              <a:buSzPts val="1400"/>
              <a:buChar char="-"/>
            </a:pPr>
            <a:r>
              <a:rPr lang="es-AR"/>
              <a:t>la línea gruesa, representa el Rango Intercuartil (la caja en el diagrama de boxplot)</a:t>
            </a:r>
            <a:endParaRPr/>
          </a:p>
          <a:p>
            <a:pPr marL="457200" marR="0" lvl="0" indent="-317500" algn="l" rtl="0">
              <a:lnSpc>
                <a:spcPct val="100000"/>
              </a:lnSpc>
              <a:spcBef>
                <a:spcPts val="0"/>
              </a:spcBef>
              <a:spcAft>
                <a:spcPts val="0"/>
              </a:spcAft>
              <a:buSzPts val="1400"/>
              <a:buChar char="-"/>
            </a:pPr>
            <a:r>
              <a:rPr lang="es-AR"/>
              <a:t>la línea fina representa los datos restantes, digamos el bigote del boxplot, sin incluir los outliers</a:t>
            </a:r>
            <a:endParaRPr/>
          </a:p>
          <a:p>
            <a:pPr marL="457200" marR="0" lvl="0" indent="-317500" algn="l" rtl="0">
              <a:lnSpc>
                <a:spcPct val="100000"/>
              </a:lnSpc>
              <a:spcBef>
                <a:spcPts val="0"/>
              </a:spcBef>
              <a:spcAft>
                <a:spcPts val="0"/>
              </a:spcAft>
              <a:buSzPts val="1400"/>
              <a:buChar char="-"/>
            </a:pPr>
            <a:r>
              <a:rPr lang="es-AR"/>
              <a:t>muestra la distribución de la variable. </a:t>
            </a:r>
            <a:endParaRPr/>
          </a:p>
          <a:p>
            <a:pPr marL="914400" marR="0" lvl="1" indent="-317500" algn="l" rtl="0">
              <a:lnSpc>
                <a:spcPct val="100000"/>
              </a:lnSpc>
              <a:spcBef>
                <a:spcPts val="0"/>
              </a:spcBef>
              <a:spcAft>
                <a:spcPts val="0"/>
              </a:spcAft>
              <a:buSzPts val="1400"/>
              <a:buChar char="-"/>
            </a:pPr>
            <a:r>
              <a:rPr lang="es-AR"/>
              <a:t>Se podría agrupar por ejemplo por sexo, y comparar la distribución entre M y F.</a:t>
            </a:r>
            <a:endParaRPr/>
          </a:p>
          <a:p>
            <a:pPr marL="457200" marR="0" lvl="0" indent="-317500" algn="l" rtl="0">
              <a:lnSpc>
                <a:spcPct val="100000"/>
              </a:lnSpc>
              <a:spcBef>
                <a:spcPts val="0"/>
              </a:spcBef>
              <a:spcAft>
                <a:spcPts val="0"/>
              </a:spcAft>
              <a:buSzPts val="1400"/>
              <a:buChar char="-"/>
            </a:pPr>
            <a:r>
              <a:rPr lang="es-AR"/>
              <a:t>Es una combinación de diagramas de caja e histogramas</a:t>
            </a:r>
            <a:endParaRPr/>
          </a:p>
        </p:txBody>
      </p:sp>
      <p:sp>
        <p:nvSpPr>
          <p:cNvPr id="745" name="Google Shape;745;g64a843b082_0_16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44</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754" name="Google Shape;75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45</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64a843b082_0_2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0" name="Google Shape;760;g64a843b082_0_2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Entender nuestros datos es la parte más </a:t>
            </a:r>
            <a:r>
              <a:rPr lang="es-AR" sz="1200" b="1">
                <a:solidFill>
                  <a:schemeClr val="dk1"/>
                </a:solidFill>
                <a:latin typeface="Calibri"/>
                <a:ea typeface="Calibri"/>
                <a:cs typeface="Calibri"/>
                <a:sym typeface="Calibri"/>
              </a:rPr>
              <a:t>importante</a:t>
            </a:r>
            <a:r>
              <a:rPr lang="es-AR"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Gracias a esto, podremos saber qué tipo de datos tenemos (y lo que no); permitiéndonos conocer nuestros límites.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rgbClr val="000000"/>
              </a:buClr>
              <a:buSzPts val="1400"/>
              <a:buFont typeface="Arial"/>
              <a:buNone/>
            </a:pPr>
            <a:r>
              <a:rPr lang="es-AR" sz="1200">
                <a:solidFill>
                  <a:schemeClr val="dk1"/>
                </a:solidFill>
                <a:latin typeface="Calibri"/>
                <a:ea typeface="Calibri"/>
                <a:cs typeface="Calibri"/>
                <a:sym typeface="Calibri"/>
              </a:rPr>
              <a:t>Es de los pasos más importantes en los procesos “orientados a datos”.</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proceso de ETL</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Hay roles dedicados a estas tareas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&lt;LOS PASOS&gt;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b="1">
                <a:solidFill>
                  <a:schemeClr val="dk1"/>
                </a:solidFill>
                <a:latin typeface="Calibri"/>
                <a:ea typeface="Calibri"/>
                <a:cs typeface="Calibri"/>
                <a:sym typeface="Calibri"/>
              </a:rPr>
              <a:t>Discover and visualize the data to gain insights.</a:t>
            </a: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s-AR" sz="1200" b="1">
                <a:solidFill>
                  <a:schemeClr val="dk1"/>
                </a:solidFill>
                <a:latin typeface="Calibri"/>
                <a:ea typeface="Calibri"/>
                <a:cs typeface="Calibri"/>
                <a:sym typeface="Calibri"/>
              </a:rPr>
              <a:t>Prepare the data for Machine Learning algorithms.</a:t>
            </a:r>
            <a:endParaRPr sz="1200">
              <a:solidFill>
                <a:schemeClr val="dk1"/>
              </a:solidFill>
              <a:latin typeface="Calibri"/>
              <a:ea typeface="Calibri"/>
              <a:cs typeface="Calibri"/>
              <a:sym typeface="Calibri"/>
            </a:endParaRPr>
          </a:p>
        </p:txBody>
      </p:sp>
      <p:sp>
        <p:nvSpPr>
          <p:cNvPr id="761" name="Google Shape;761;g64a843b082_0_22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46</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64a843b082_0_2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64a843b082_0_2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773" name="Google Shape;773;g64a843b082_0_2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47</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4a843b082_0_2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g64a843b082_0_2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a:t>¿Que gráficos podríamos hacer con cada tipo de variable?</a:t>
            </a:r>
            <a:endParaRPr/>
          </a:p>
          <a:p>
            <a:pPr marL="0" lvl="0" indent="0" algn="l" rtl="0">
              <a:spcBef>
                <a:spcPts val="0"/>
              </a:spcBef>
              <a:spcAft>
                <a:spcPts val="0"/>
              </a:spcAft>
              <a:buNone/>
            </a:pPr>
            <a:r>
              <a:rPr lang="es-AR"/>
              <a:t>Cuantitativas o Numéricas</a:t>
            </a:r>
            <a:endParaRPr/>
          </a:p>
          <a:p>
            <a:pPr marL="0" lvl="0" indent="0" algn="l" rtl="0">
              <a:spcBef>
                <a:spcPts val="0"/>
              </a:spcBef>
              <a:spcAft>
                <a:spcPts val="0"/>
              </a:spcAft>
              <a:buNone/>
            </a:pPr>
            <a:r>
              <a:rPr lang="es-AR"/>
              <a:t>Discretas: diagrama de barras, de tortas, </a:t>
            </a:r>
            <a:endParaRPr/>
          </a:p>
          <a:p>
            <a:pPr marL="0" lvl="0" indent="0" algn="l" rtl="0">
              <a:spcBef>
                <a:spcPts val="0"/>
              </a:spcBef>
              <a:spcAft>
                <a:spcPts val="0"/>
              </a:spcAft>
              <a:buNone/>
            </a:pPr>
            <a:r>
              <a:rPr lang="es-AR"/>
              <a:t>Continuas: diagrama de lineas, scatter, histogramas,boxplots, violin-plots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AR"/>
              <a:t>Cualitativas o Categóricas:  diagrama de torta, barras</a:t>
            </a:r>
            <a:endParaRPr/>
          </a:p>
          <a:p>
            <a:pPr marL="0" lvl="0" indent="0" algn="l" rtl="0">
              <a:spcBef>
                <a:spcPts val="0"/>
              </a:spcBef>
              <a:spcAft>
                <a:spcPts val="0"/>
              </a:spcAft>
              <a:buNone/>
            </a:pPr>
            <a:r>
              <a:rPr lang="es-AR"/>
              <a:t>Nominales:</a:t>
            </a:r>
            <a:endParaRPr/>
          </a:p>
          <a:p>
            <a:pPr marL="0" lvl="0" indent="0" algn="l" rtl="0">
              <a:spcBef>
                <a:spcPts val="0"/>
              </a:spcBef>
              <a:spcAft>
                <a:spcPts val="0"/>
              </a:spcAft>
              <a:buNone/>
            </a:pPr>
            <a:r>
              <a:rPr lang="es-AR"/>
              <a:t>Ordinales::</a:t>
            </a:r>
            <a:endParaRPr/>
          </a:p>
          <a:p>
            <a:pPr marL="0" lvl="0" indent="0" algn="l" rtl="0">
              <a:spcBef>
                <a:spcPts val="0"/>
              </a:spcBef>
              <a:spcAft>
                <a:spcPts val="0"/>
              </a:spcAft>
              <a:buNone/>
            </a:pPr>
            <a:endParaRPr/>
          </a:p>
        </p:txBody>
      </p:sp>
      <p:sp>
        <p:nvSpPr>
          <p:cNvPr id="782" name="Google Shape;782;g64a843b082_0_22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48</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64a843b082_0_2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g64a843b082_0_2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Ganar conocimiento implica conocer nuestros datos (understanding &amp; interpreting), realizando un </a:t>
            </a:r>
            <a:r>
              <a:rPr lang="es-AR" b="1"/>
              <a:t>análisis</a:t>
            </a:r>
            <a:r>
              <a:rPr lang="es-AR" sz="1200" b="1">
                <a:solidFill>
                  <a:schemeClr val="dk1"/>
                </a:solidFill>
                <a:latin typeface="Calibri"/>
                <a:ea typeface="Calibri"/>
                <a:cs typeface="Calibri"/>
                <a:sym typeface="Calibri"/>
              </a:rPr>
              <a:t> exploratorio</a:t>
            </a:r>
            <a:endParaRPr sz="12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es la etapa más costosa ($, dificultad, tiempo...)</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70 % del tiempo es consumido en esta etapa &lt;todas&gt;</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la idea es que sea reproducible para nuevos datos, pero también que los datos manipulados se persistan (simil ETL)</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Existen herramientas que permiten facilitar el tratamiento, así como hacerlo reproducible, sin código para el usuario inexperto:</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	open refine</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	rapidminer</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	weka</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Los lenguajes de programación tienen librerías que nos ayudan a este tratamiento (con los dataframes)</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s-AR" sz="1200">
                <a:solidFill>
                  <a:schemeClr val="dk1"/>
                </a:solidFill>
                <a:latin typeface="Calibri"/>
                <a:ea typeface="Calibri"/>
                <a:cs typeface="Calibri"/>
                <a:sym typeface="Calibri"/>
              </a:rPr>
              <a:t>	python, R, julia, octave</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s-AR" sz="1200" b="1">
                <a:solidFill>
                  <a:schemeClr val="dk1"/>
                </a:solidFill>
                <a:latin typeface="Calibri"/>
                <a:ea typeface="Calibri"/>
                <a:cs typeface="Calibri"/>
                <a:sym typeface="Calibri"/>
              </a:rPr>
              <a:t>La idea es hacerlo “rápido, bien, reproducible”. [ y eficiente (si hay grandes datos…)]</a:t>
            </a:r>
            <a:endParaRPr sz="1200" b="1">
              <a:solidFill>
                <a:schemeClr val="dk1"/>
              </a:solidFill>
              <a:latin typeface="Calibri"/>
              <a:ea typeface="Calibri"/>
              <a:cs typeface="Calibri"/>
              <a:sym typeface="Calibri"/>
            </a:endParaRPr>
          </a:p>
        </p:txBody>
      </p:sp>
      <p:sp>
        <p:nvSpPr>
          <p:cNvPr id="790" name="Google Shape;790;g64a843b082_0_22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4a843b082_0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64a843b082_0_3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Retail</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Predicciones de ventas: predecir cuántas ventas tendremos en determinado mes. Series temporales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Estrategia de precio: </a:t>
            </a:r>
            <a:endParaRPr sz="120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None/>
            </a:pPr>
            <a:r>
              <a:rPr lang="es-AR" sz="1200">
                <a:solidFill>
                  <a:schemeClr val="dk1"/>
                </a:solidFill>
                <a:latin typeface="Calibri"/>
                <a:ea typeface="Calibri"/>
                <a:cs typeface="Calibri"/>
                <a:sym typeface="Calibri"/>
              </a:rPr>
              <a:t>conocer que precio colocarle a un material para maximixar las ganancias. </a:t>
            </a:r>
            <a:endParaRPr sz="120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None/>
            </a:pPr>
            <a:r>
              <a:rPr lang="es-AR" sz="1200">
                <a:solidFill>
                  <a:schemeClr val="dk1"/>
                </a:solidFill>
                <a:latin typeface="Calibri"/>
                <a:ea typeface="Calibri"/>
                <a:cs typeface="Calibri"/>
                <a:sym typeface="Calibri"/>
              </a:rPr>
              <a:t>como puede afectar un cambio de precios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Gestión del inventario:</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Más que ML es un problema general de AI (optimización)</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Resolver problemas logísticos: opta-planner, simpliroute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Segmentación de clientes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problema clásico, segmentación para realizar campañas de marketing</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sistemas de recomendación: segmentar los clientes para realizar recomendaciones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Detección de Fraude</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clásico problema de detección de anomalías. Detectar fraudes electrónicos.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Atención al cliente</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chatbots y NLP para procesamiento de texto.</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3"/>
              </a:rPr>
              <a:t>https://www.bancogalicia.com/banca/online/web/Personas/ProductosyServicios/gala-wapp/</a:t>
            </a:r>
            <a:endParaRPr/>
          </a:p>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accent2"/>
                </a:solidFill>
                <a:hlinkClick r:id="rId4"/>
              </a:rPr>
              <a:t>https://www.kaggle.com/c/banco-galicia-dataton-2019/overview</a:t>
            </a:r>
            <a:r>
              <a:rPr lang="es-AR" sz="1200">
                <a:solidFill>
                  <a:schemeClr val="dk1"/>
                </a:solidFill>
                <a:latin typeface="Calibri"/>
                <a:ea typeface="Calibri"/>
                <a:cs typeface="Calibri"/>
                <a:sym typeface="Calibri"/>
              </a:rPr>
              <a:t>  “Conversión de clientes”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Finanzas: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trading: </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analizar real-time las redes sociales para conocer el sentimiento de determinada característica. Nos permitirá tomar la decisión de comprar/vender especies.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Detección de transacciones fraudulentas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Analisis de riesgo al conceder créditos a clientes nuevos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podríamos saber hasta que dinero conceder según la probabilidad del algoritmo.</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99" name="Google Shape;399;g64a843b082_0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64a843b082_0_2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64a843b082_0_23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a:t>Tenemos que entender e interpretar nuestros datos</a:t>
            </a:r>
            <a:endParaRPr/>
          </a:p>
          <a:p>
            <a:pPr marL="0" marR="0" lvl="0" indent="0" algn="l" rtl="0">
              <a:lnSpc>
                <a:spcPct val="100000"/>
              </a:lnSpc>
              <a:spcBef>
                <a:spcPts val="0"/>
              </a:spcBef>
              <a:spcAft>
                <a:spcPts val="0"/>
              </a:spcAft>
              <a:buNone/>
            </a:pPr>
            <a:r>
              <a:rPr lang="es-AR"/>
              <a:t>Hacer preguntas ayuda a conocerlos, realizar agrupaciones… etc,</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s-AR"/>
              <a:t>&lt;mejorar&gt; Es muy importante conocer nuestros datos, ya que ellos nos permitirán “aprender” a posteriori.</a:t>
            </a:r>
            <a:br>
              <a:rPr lang="es-AR"/>
            </a:b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b="1">
                <a:solidFill>
                  <a:schemeClr val="dk1"/>
                </a:solidFill>
              </a:rPr>
              <a:t>Correlaciones</a:t>
            </a:r>
            <a:r>
              <a:rPr lang="es-AR" sz="1200">
                <a:solidFill>
                  <a:schemeClr val="dk1"/>
                </a:solidFill>
                <a:latin typeface="Calibri"/>
                <a:ea typeface="Calibri"/>
                <a:cs typeface="Calibri"/>
                <a:sym typeface="Calibri"/>
              </a:rPr>
              <a:t>: datos son linealmente dependientes, no sirven para predecir.</a:t>
            </a:r>
            <a:endParaRPr sz="1200">
              <a:solidFill>
                <a:schemeClr val="dk1"/>
              </a:solidFill>
              <a:latin typeface="Calibri"/>
              <a:ea typeface="Calibri"/>
              <a:cs typeface="Calibri"/>
              <a:sym typeface="Calibri"/>
            </a:endParaRPr>
          </a:p>
        </p:txBody>
      </p:sp>
      <p:sp>
        <p:nvSpPr>
          <p:cNvPr id="806" name="Google Shape;806;g64a843b082_0_23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50</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4" name="Google Shape;81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15" name="Google Shape;815;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51</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64a843b082_0_2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3" name="Google Shape;823;g64a843b082_0_25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24" name="Google Shape;824;g64a843b082_0_25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52</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a:t>MLI: Machine Learning Inception.</a:t>
            </a:r>
            <a:endParaRPr/>
          </a:p>
          <a:p>
            <a:pPr marL="0" lvl="0" indent="0" algn="l" rtl="0">
              <a:spcBef>
                <a:spcPts val="0"/>
              </a:spcBef>
              <a:spcAft>
                <a:spcPts val="0"/>
              </a:spcAft>
              <a:buNone/>
            </a:pPr>
            <a:r>
              <a:rPr lang="es-AR"/>
              <a:t>Usar algoritmos para detectar outliers (SVM o clasificación)</a:t>
            </a:r>
            <a:endParaRPr/>
          </a:p>
          <a:p>
            <a:pPr marL="0" lvl="0" indent="0" algn="l" rtl="0">
              <a:spcBef>
                <a:spcPts val="0"/>
              </a:spcBef>
              <a:spcAft>
                <a:spcPts val="0"/>
              </a:spcAft>
              <a:buNone/>
            </a:pPr>
            <a:r>
              <a:rPr lang="es-AR"/>
              <a:t>Para outliers univariados: Percentil 25 - 1.5Rango Intercuartilico | Percentil 75 + 1.5 Rango Intercuartílico</a:t>
            </a:r>
            <a:endParaRPr/>
          </a:p>
          <a:p>
            <a:pPr marL="0" lvl="0" indent="0" algn="l" rtl="0">
              <a:spcBef>
                <a:spcPts val="0"/>
              </a:spcBef>
              <a:spcAft>
                <a:spcPts val="0"/>
              </a:spcAft>
              <a:buNone/>
            </a:pPr>
            <a:r>
              <a:rPr lang="es-AR"/>
              <a:t>Para outliers multivariados: Utilización de distancia de Mahalanobis</a:t>
            </a:r>
            <a:endParaRPr/>
          </a:p>
          <a:p>
            <a:pPr marL="0" lvl="0" indent="0" algn="l" rtl="0">
              <a:spcBef>
                <a:spcPts val="0"/>
              </a:spcBef>
              <a:spcAft>
                <a:spcPts val="0"/>
              </a:spcAft>
              <a:buNone/>
            </a:pPr>
            <a:endParaRPr/>
          </a:p>
          <a:p>
            <a:pPr marL="0" lvl="0" indent="0" algn="l" rtl="0">
              <a:spcBef>
                <a:spcPts val="0"/>
              </a:spcBef>
              <a:spcAft>
                <a:spcPts val="0"/>
              </a:spcAft>
              <a:buNone/>
            </a:pPr>
            <a:r>
              <a:rPr lang="es-AR"/>
              <a:t>¿Que hacemos con los outliers?</a:t>
            </a:r>
            <a:endParaRPr/>
          </a:p>
          <a:p>
            <a:pPr marL="0" lvl="0" indent="0" algn="l" rtl="0">
              <a:spcBef>
                <a:spcPts val="0"/>
              </a:spcBef>
              <a:spcAft>
                <a:spcPts val="0"/>
              </a:spcAft>
              <a:buNone/>
            </a:pPr>
            <a:r>
              <a:rPr lang="es-AR"/>
              <a:t>Puede ocurrir que sean valores extremos, pero que sean válidos </a:t>
            </a:r>
            <a:endParaRPr/>
          </a:p>
          <a:p>
            <a:pPr marL="457200" lvl="0" indent="-304800" algn="l" rtl="0">
              <a:spcBef>
                <a:spcPts val="0"/>
              </a:spcBef>
              <a:spcAft>
                <a:spcPts val="0"/>
              </a:spcAft>
              <a:buClr>
                <a:schemeClr val="dk1"/>
              </a:buClr>
              <a:buSzPts val="1200"/>
              <a:buFont typeface="Calibri"/>
              <a:buChar char="-"/>
            </a:pPr>
            <a:r>
              <a:rPr lang="es-AR"/>
              <a:t>Un gigante puede medir 2 metros y tener 12 años.</a:t>
            </a:r>
            <a:endParaRPr/>
          </a:p>
          <a:p>
            <a:pPr marL="0" lvl="0" indent="0" algn="l" rtl="0">
              <a:spcBef>
                <a:spcPts val="0"/>
              </a:spcBef>
              <a:spcAft>
                <a:spcPts val="0"/>
              </a:spcAft>
              <a:buNone/>
            </a:pPr>
            <a:r>
              <a:rPr lang="es-AR"/>
              <a:t> Podríamos reemplazar los valores por lo  más frecuentes (usar MLI)</a:t>
            </a:r>
            <a:endParaRPr/>
          </a:p>
          <a:p>
            <a:pPr marL="457200" lvl="0" indent="-304800" algn="l" rtl="0">
              <a:spcBef>
                <a:spcPts val="0"/>
              </a:spcBef>
              <a:spcAft>
                <a:spcPts val="0"/>
              </a:spcAft>
              <a:buClr>
                <a:schemeClr val="dk1"/>
              </a:buClr>
              <a:buSzPts val="1200"/>
              <a:buFont typeface="Calibri"/>
              <a:buChar char="-"/>
            </a:pPr>
            <a:r>
              <a:rPr lang="es-AR"/>
              <a:t>Estamos haciendo trampa</a:t>
            </a:r>
            <a:endParaRPr/>
          </a:p>
          <a:p>
            <a:pPr marL="0" lvl="0" indent="0" algn="l" rtl="0">
              <a:spcBef>
                <a:spcPts val="0"/>
              </a:spcBef>
              <a:spcAft>
                <a:spcPts val="0"/>
              </a:spcAft>
              <a:buNone/>
            </a:pPr>
            <a:r>
              <a:rPr lang="es-AR"/>
              <a:t>Podríamos “reescalar” para que no sea tan importante el ruido (ejemplo, aplicar log f)</a:t>
            </a:r>
            <a:endParaRPr/>
          </a:p>
          <a:p>
            <a:pPr marL="457200" lvl="0" indent="-304800" algn="l" rtl="0">
              <a:spcBef>
                <a:spcPts val="0"/>
              </a:spcBef>
              <a:spcAft>
                <a:spcPts val="0"/>
              </a:spcAft>
              <a:buClr>
                <a:schemeClr val="dk1"/>
              </a:buClr>
              <a:buSzPts val="1200"/>
              <a:buFont typeface="Calibri"/>
              <a:buChar char="-"/>
            </a:pPr>
            <a:r>
              <a:rPr lang="es-AR"/>
              <a:t>se suele hacer esto</a:t>
            </a:r>
            <a:endParaRPr/>
          </a:p>
          <a:p>
            <a:pPr marL="0" lvl="0" indent="0" algn="l" rtl="0">
              <a:spcBef>
                <a:spcPts val="0"/>
              </a:spcBef>
              <a:spcAft>
                <a:spcPts val="0"/>
              </a:spcAft>
              <a:buNone/>
            </a:pPr>
            <a:r>
              <a:rPr lang="es-AR"/>
              <a:t>Podríamos descartar la observación.</a:t>
            </a:r>
            <a:endParaRPr/>
          </a:p>
          <a:p>
            <a:pPr marL="0" marR="0" lvl="0" indent="0" algn="l" rtl="0">
              <a:lnSpc>
                <a:spcPct val="100000"/>
              </a:lnSpc>
              <a:spcBef>
                <a:spcPts val="0"/>
              </a:spcBef>
              <a:spcAft>
                <a:spcPts val="0"/>
              </a:spcAft>
              <a:buSzPts val="1400"/>
              <a:buNone/>
            </a:pPr>
            <a:endParaRPr/>
          </a:p>
        </p:txBody>
      </p:sp>
      <p:sp>
        <p:nvSpPr>
          <p:cNvPr id="833" name="Google Shape;833;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53</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4a843b082_0_2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g64a843b082_0_25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a:t>¿Porque no descartamos todo los “vacíos”?</a:t>
            </a:r>
            <a:endParaRPr/>
          </a:p>
          <a:p>
            <a:pPr marL="0" lvl="0" indent="0" algn="l" rtl="0">
              <a:spcBef>
                <a:spcPts val="0"/>
              </a:spcBef>
              <a:spcAft>
                <a:spcPts val="0"/>
              </a:spcAft>
              <a:buNone/>
            </a:pPr>
            <a:r>
              <a:rPr lang="es-AR"/>
              <a:t>En ciertas ocasiones, la información no es abundante.</a:t>
            </a:r>
            <a:endParaRPr/>
          </a:p>
          <a:p>
            <a:pPr marL="0" lvl="0" indent="0" algn="l" rtl="0">
              <a:spcBef>
                <a:spcPts val="0"/>
              </a:spcBef>
              <a:spcAft>
                <a:spcPts val="0"/>
              </a:spcAft>
              <a:buNone/>
            </a:pPr>
            <a:endParaRPr/>
          </a:p>
          <a:p>
            <a:pPr marL="0" lvl="0" indent="0" algn="l" rtl="0">
              <a:spcBef>
                <a:spcPts val="0"/>
              </a:spcBef>
              <a:spcAft>
                <a:spcPts val="0"/>
              </a:spcAft>
              <a:buNone/>
            </a:pPr>
            <a:r>
              <a:rPr lang="es-AR"/>
              <a:t>Imputar: completar los datos faltantes.</a:t>
            </a:r>
            <a:endParaRPr/>
          </a:p>
          <a:p>
            <a:pPr marL="0" lvl="0" indent="0" algn="l" rtl="0">
              <a:spcBef>
                <a:spcPts val="0"/>
              </a:spcBef>
              <a:spcAft>
                <a:spcPts val="0"/>
              </a:spcAft>
              <a:buNone/>
            </a:pPr>
            <a:r>
              <a:rPr lang="es-AR"/>
              <a:t>¿Porque Imputamos?</a:t>
            </a:r>
            <a:endParaRPr/>
          </a:p>
          <a:p>
            <a:pPr marL="457200" lvl="0" indent="-304800" algn="l" rtl="0">
              <a:spcBef>
                <a:spcPts val="0"/>
              </a:spcBef>
              <a:spcAft>
                <a:spcPts val="0"/>
              </a:spcAft>
              <a:buClr>
                <a:schemeClr val="dk1"/>
              </a:buClr>
              <a:buSzPts val="1200"/>
              <a:buFont typeface="Calibri"/>
              <a:buChar char="-"/>
            </a:pPr>
            <a:r>
              <a:rPr lang="es-AR"/>
              <a:t>Hay algoritmos que son “robustos” a datos faltantes</a:t>
            </a:r>
            <a:endParaRPr/>
          </a:p>
          <a:p>
            <a:pPr marL="914400" lvl="1" indent="-304800" algn="l" rtl="0">
              <a:spcBef>
                <a:spcPts val="0"/>
              </a:spcBef>
              <a:spcAft>
                <a:spcPts val="0"/>
              </a:spcAft>
              <a:buClr>
                <a:schemeClr val="dk1"/>
              </a:buClr>
              <a:buSzPts val="1200"/>
              <a:buFont typeface="Calibri"/>
              <a:buChar char="-"/>
            </a:pPr>
            <a:r>
              <a:rPr lang="es-AR"/>
              <a:t>Hay otros que no :( </a:t>
            </a:r>
            <a:endParaRPr/>
          </a:p>
          <a:p>
            <a:pPr marL="0" lvl="0" indent="0" algn="l" rtl="0">
              <a:spcBef>
                <a:spcPts val="0"/>
              </a:spcBef>
              <a:spcAft>
                <a:spcPts val="0"/>
              </a:spcAft>
              <a:buNone/>
            </a:pPr>
            <a:endParaRPr/>
          </a:p>
          <a:p>
            <a:pPr marL="0" lvl="0" indent="0" algn="l" rtl="0">
              <a:spcBef>
                <a:spcPts val="0"/>
              </a:spcBef>
              <a:spcAft>
                <a:spcPts val="0"/>
              </a:spcAft>
              <a:buNone/>
            </a:pPr>
            <a:r>
              <a:rPr lang="es-AR"/>
              <a:t>Ejemplo:</a:t>
            </a:r>
            <a:endParaRPr/>
          </a:p>
          <a:p>
            <a:pPr marL="457200" lvl="0" indent="-304800" algn="l" rtl="0">
              <a:spcBef>
                <a:spcPts val="0"/>
              </a:spcBef>
              <a:spcAft>
                <a:spcPts val="0"/>
              </a:spcAft>
              <a:buClr>
                <a:schemeClr val="dk1"/>
              </a:buClr>
              <a:buSzPts val="1200"/>
              <a:buFont typeface="Calibri"/>
              <a:buChar char="-"/>
            </a:pPr>
            <a:r>
              <a:rPr lang="es-AR"/>
              <a:t>encuesta de censo, hay datos que se dejan sin completar. Habría que rellenarse con valores génericos</a:t>
            </a:r>
            <a:endParaRPr/>
          </a:p>
          <a:p>
            <a:pPr marL="457200" lvl="0" indent="-304800" algn="l" rtl="0">
              <a:spcBef>
                <a:spcPts val="0"/>
              </a:spcBef>
              <a:spcAft>
                <a:spcPts val="0"/>
              </a:spcAft>
              <a:buClr>
                <a:schemeClr val="dk1"/>
              </a:buClr>
              <a:buSzPts val="1200"/>
              <a:buFont typeface="Calibri"/>
              <a:buChar char="-"/>
            </a:pPr>
            <a:r>
              <a:rPr lang="es-AR"/>
              <a:t>Tenemos géneros de películas, y películas sin géneros: agregamos “OTROS” </a:t>
            </a:r>
            <a:endParaRPr/>
          </a:p>
          <a:p>
            <a:pPr marL="0" lvl="0" indent="0" algn="l" rtl="0">
              <a:spcBef>
                <a:spcPts val="0"/>
              </a:spcBef>
              <a:spcAft>
                <a:spcPts val="0"/>
              </a:spcAft>
              <a:buNone/>
            </a:pPr>
            <a:endParaRPr/>
          </a:p>
          <a:p>
            <a:pPr marL="0" lvl="0" indent="0" algn="l" rtl="0">
              <a:spcBef>
                <a:spcPts val="0"/>
              </a:spcBef>
              <a:spcAft>
                <a:spcPts val="0"/>
              </a:spcAft>
              <a:buNone/>
            </a:pPr>
            <a:r>
              <a:rPr lang="es-AR"/>
              <a:t>Hay que verificar si las muestras son representativas: </a:t>
            </a:r>
            <a:endParaRPr/>
          </a:p>
          <a:p>
            <a:pPr marL="457200" lvl="0" indent="-304800" algn="l" rtl="0">
              <a:spcBef>
                <a:spcPts val="0"/>
              </a:spcBef>
              <a:spcAft>
                <a:spcPts val="0"/>
              </a:spcAft>
              <a:buClr>
                <a:schemeClr val="dk1"/>
              </a:buClr>
              <a:buSzPts val="1200"/>
              <a:buFont typeface="Calibri"/>
              <a:buChar char="-"/>
            </a:pPr>
            <a:r>
              <a:rPr lang="es-AR"/>
              <a:t>si una columna tiene 90% de una muestra, seguramente no podremos utilizarla para clasificar (o si, intentarlo)</a:t>
            </a:r>
            <a:endParaRPr/>
          </a:p>
          <a:p>
            <a:pPr marL="457200" lvl="0" indent="-304800" algn="l" rtl="0">
              <a:spcBef>
                <a:spcPts val="0"/>
              </a:spcBef>
              <a:spcAft>
                <a:spcPts val="0"/>
              </a:spcAft>
              <a:buClr>
                <a:schemeClr val="dk1"/>
              </a:buClr>
              <a:buSzPts val="1200"/>
              <a:buFont typeface="Calibri"/>
              <a:buChar char="-"/>
            </a:pPr>
            <a:r>
              <a:rPr lang="es-AR"/>
              <a:t>quizás tengamos muchas “minorías” que podemos agrupar para generar un nuevo atributo</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s-AR">
                <a:solidFill>
                  <a:schemeClr val="accent5"/>
                </a:solidFill>
              </a:rPr>
              <a:t>En muchas ocasiones existirán datos con valores faltantes para ciertos atributos.  Esto se debe a que para ciertos datos algunos atributos no tienen sentido o bien a la forma en que los datos fueron recolectados. Por ejemplo en un censo de la población todos los datos correspondientes al trabajo de una persona no se completan si la persona no tiene trabajo o bien si no quiere informar al respecto. </a:t>
            </a:r>
            <a:endParaRPr>
              <a:solidFill>
                <a:schemeClr val="accent5"/>
              </a:solidFill>
            </a:endParaRPr>
          </a:p>
          <a:p>
            <a:pPr marL="0" lvl="0" indent="0" algn="l" rtl="0">
              <a:spcBef>
                <a:spcPts val="0"/>
              </a:spcBef>
              <a:spcAft>
                <a:spcPts val="0"/>
              </a:spcAft>
              <a:buNone/>
            </a:pPr>
            <a:r>
              <a:rPr lang="es-AR">
                <a:solidFill>
                  <a:schemeClr val="accent5"/>
                </a:solidFill>
              </a:rPr>
              <a:t>El problema surge cuando los datos faltantes (Nan) no son válidos para el algoritmo con el cual vamos a procesar la información. </a:t>
            </a:r>
            <a:r>
              <a:rPr lang="es-AR" b="1">
                <a:solidFill>
                  <a:schemeClr val="accent5"/>
                </a:solidFill>
              </a:rPr>
              <a:t>Algunos algoritmos admiten datos incompletos y otros no</a:t>
            </a:r>
            <a:r>
              <a:rPr lang="es-AR">
                <a:solidFill>
                  <a:schemeClr val="accent5"/>
                </a:solidFill>
              </a:rPr>
              <a:t>. En los casos en los que los datos incompletos no son admisibles debemos solucionarlos de alguna forma.</a:t>
            </a:r>
            <a:endParaRPr>
              <a:solidFill>
                <a:schemeClr val="accent5"/>
              </a:solidFill>
            </a:endParaRPr>
          </a:p>
          <a:p>
            <a:pPr marL="0" lvl="0" indent="0" algn="l" rtl="0">
              <a:spcBef>
                <a:spcPts val="0"/>
              </a:spcBef>
              <a:spcAft>
                <a:spcPts val="0"/>
              </a:spcAft>
              <a:buNone/>
            </a:pPr>
            <a:endParaRPr>
              <a:solidFill>
                <a:schemeClr val="accent5"/>
              </a:solidFill>
            </a:endParaRPr>
          </a:p>
          <a:p>
            <a:pPr marL="0" lvl="0" indent="0" algn="l" rtl="0">
              <a:spcBef>
                <a:spcPts val="0"/>
              </a:spcBef>
              <a:spcAft>
                <a:spcPts val="0"/>
              </a:spcAft>
              <a:buNone/>
            </a:pPr>
            <a:r>
              <a:rPr lang="es-AR">
                <a:solidFill>
                  <a:schemeClr val="accent5"/>
                </a:solidFill>
              </a:rPr>
              <a:t>Una opción es eliminar las observaciones con atributos faltantes, pero eso es válido sólo si representan una pequeña minoría dentro de nuestro conjunto de datos.</a:t>
            </a:r>
            <a:endParaRPr>
              <a:solidFill>
                <a:schemeClr val="accent5"/>
              </a:solidFill>
            </a:endParaRPr>
          </a:p>
          <a:p>
            <a:pPr marL="0" lvl="0" indent="0" algn="l" rtl="0">
              <a:spcBef>
                <a:spcPts val="0"/>
              </a:spcBef>
              <a:spcAft>
                <a:spcPts val="0"/>
              </a:spcAft>
              <a:buNone/>
            </a:pPr>
            <a:r>
              <a:rPr lang="es-AR">
                <a:solidFill>
                  <a:schemeClr val="accent5"/>
                </a:solidFill>
              </a:rPr>
              <a:t>También se puede eliminar la columna si está muy vacía (el 90% no completó el campo, muestra no representativa)</a:t>
            </a:r>
            <a:endParaRPr>
              <a:solidFill>
                <a:schemeClr val="accent5"/>
              </a:solidFill>
            </a:endParaRPr>
          </a:p>
          <a:p>
            <a:pPr marL="0" marR="0" lvl="0" indent="0" algn="l" rtl="0">
              <a:lnSpc>
                <a:spcPct val="100000"/>
              </a:lnSpc>
              <a:spcBef>
                <a:spcPts val="0"/>
              </a:spcBef>
              <a:spcAft>
                <a:spcPts val="0"/>
              </a:spcAft>
              <a:buSzPts val="1400"/>
              <a:buNone/>
            </a:pPr>
            <a:endParaRPr/>
          </a:p>
        </p:txBody>
      </p:sp>
      <p:sp>
        <p:nvSpPr>
          <p:cNvPr id="841" name="Google Shape;841;g64a843b082_0_25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54</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4a843b082_0_2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g64a843b082_0_25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Hay algoritmos que no aceptan valores categoricos y deben ser transformados</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Podemos hacer Label o one-hot encoding</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Hay algoritmos como las redes neuronales o kmeans que necesitan que los números esten en la misma escala</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Normalizamos los datos  con la media</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si nuestra muestra no se comporta como una distribución normal, podríamos aplicar LOG.</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Las fechas podemos transformarlas en : numéricos o categóricos.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a:p>
          <a:p>
            <a:pPr marL="0" lvl="0" indent="0" algn="l" rtl="0">
              <a:spcBef>
                <a:spcPts val="933"/>
              </a:spcBef>
              <a:spcAft>
                <a:spcPts val="0"/>
              </a:spcAft>
              <a:buNone/>
            </a:pPr>
            <a:r>
              <a:rPr lang="es-AR" b="1">
                <a:solidFill>
                  <a:schemeClr val="accent5"/>
                </a:solidFill>
              </a:rPr>
              <a:t>Label encoding</a:t>
            </a:r>
            <a:endParaRPr b="1">
              <a:solidFill>
                <a:schemeClr val="accent5"/>
              </a:solidFill>
            </a:endParaRPr>
          </a:p>
          <a:p>
            <a:pPr marL="0" lvl="0" indent="0" algn="l" rtl="0">
              <a:spcBef>
                <a:spcPts val="933"/>
              </a:spcBef>
              <a:spcAft>
                <a:spcPts val="0"/>
              </a:spcAft>
              <a:buNone/>
            </a:pPr>
            <a:r>
              <a:rPr lang="es-AR">
                <a:solidFill>
                  <a:schemeClr val="accent5"/>
                </a:solidFill>
              </a:rPr>
              <a:t>Consiste en reemplazar por números los valores categóricos de un atributo.</a:t>
            </a:r>
            <a:endParaRPr>
              <a:solidFill>
                <a:schemeClr val="accent5"/>
              </a:solidFill>
            </a:endParaRPr>
          </a:p>
          <a:p>
            <a:pPr marL="0" lvl="0" indent="0" algn="l" rtl="0">
              <a:spcBef>
                <a:spcPts val="933"/>
              </a:spcBef>
              <a:spcAft>
                <a:spcPts val="0"/>
              </a:spcAft>
              <a:buNone/>
            </a:pPr>
            <a:r>
              <a:rPr lang="es-AR">
                <a:solidFill>
                  <a:schemeClr val="accent5"/>
                </a:solidFill>
              </a:rPr>
              <a:t>Para esto usamos la clase </a:t>
            </a:r>
            <a:r>
              <a:rPr lang="es-AR" b="1">
                <a:solidFill>
                  <a:schemeClr val="accent5"/>
                </a:solidFill>
              </a:rPr>
              <a:t>LabelEncoder </a:t>
            </a:r>
            <a:r>
              <a:rPr lang="es-AR">
                <a:solidFill>
                  <a:schemeClr val="accent5"/>
                </a:solidFill>
              </a:rPr>
              <a:t>de sklearn, la cual asigna valores entre 0 y n-1 clases.</a:t>
            </a:r>
            <a:endParaRPr>
              <a:solidFill>
                <a:schemeClr val="accent5"/>
              </a:solidFill>
            </a:endParaRPr>
          </a:p>
          <a:p>
            <a:pPr marL="0" lvl="0" indent="0" algn="l" rtl="0">
              <a:spcBef>
                <a:spcPts val="933"/>
              </a:spcBef>
              <a:spcAft>
                <a:spcPts val="0"/>
              </a:spcAft>
              <a:buNone/>
            </a:pPr>
            <a:r>
              <a:rPr lang="es-AR">
                <a:solidFill>
                  <a:schemeClr val="accent5"/>
                </a:solidFill>
              </a:rPr>
              <a:t>Hay que tener en cuenta que algunos algoritmos podrían tratar los valores asignados como números y no como clases (que es lo que realmente representan). </a:t>
            </a:r>
            <a:endParaRPr>
              <a:solidFill>
                <a:schemeClr val="accent5"/>
              </a:solidFill>
            </a:endParaRPr>
          </a:p>
          <a:p>
            <a:pPr marL="0" lvl="0" indent="0" algn="l" rtl="0">
              <a:spcBef>
                <a:spcPts val="933"/>
              </a:spcBef>
              <a:spcAft>
                <a:spcPts val="0"/>
              </a:spcAft>
              <a:buNone/>
            </a:pPr>
            <a:r>
              <a:rPr lang="es-AR" b="1">
                <a:solidFill>
                  <a:schemeClr val="accent5"/>
                </a:solidFill>
              </a:rPr>
              <a:t>One-hot encoding</a:t>
            </a:r>
            <a:endParaRPr b="1">
              <a:solidFill>
                <a:schemeClr val="accent5"/>
              </a:solidFill>
            </a:endParaRPr>
          </a:p>
          <a:p>
            <a:pPr marL="0" lvl="0" indent="0" algn="l" rtl="0">
              <a:spcBef>
                <a:spcPts val="933"/>
              </a:spcBef>
              <a:spcAft>
                <a:spcPts val="0"/>
              </a:spcAft>
              <a:buNone/>
            </a:pPr>
            <a:r>
              <a:rPr lang="es-AR">
                <a:solidFill>
                  <a:schemeClr val="accent5"/>
                </a:solidFill>
              </a:rPr>
              <a:t>Consiste en dividir el atributo en tantas columnas como valores posibles y usar cada columna como un dato binario.</a:t>
            </a:r>
            <a:endParaRPr>
              <a:solidFill>
                <a:schemeClr val="accent5"/>
              </a:solidFill>
            </a:endParaRPr>
          </a:p>
          <a:p>
            <a:pPr marL="0" lvl="0" indent="0" algn="l" rtl="0">
              <a:spcBef>
                <a:spcPts val="933"/>
              </a:spcBef>
              <a:spcAft>
                <a:spcPts val="0"/>
              </a:spcAft>
              <a:buNone/>
            </a:pPr>
            <a:r>
              <a:rPr lang="es-AR">
                <a:solidFill>
                  <a:schemeClr val="accent5"/>
                </a:solidFill>
              </a:rPr>
              <a:t>Para esto se usa la función </a:t>
            </a:r>
            <a:r>
              <a:rPr lang="es-AR" b="1">
                <a:solidFill>
                  <a:schemeClr val="accent5"/>
                </a:solidFill>
              </a:rPr>
              <a:t>get_dummies</a:t>
            </a:r>
            <a:endParaRPr b="1">
              <a:solidFill>
                <a:schemeClr val="accent5"/>
              </a:solidFill>
            </a:endParaRPr>
          </a:p>
          <a:p>
            <a:pPr marL="0" lvl="0" indent="0" algn="l" rtl="0">
              <a:spcBef>
                <a:spcPts val="933"/>
              </a:spcBef>
              <a:spcAft>
                <a:spcPts val="0"/>
              </a:spcAft>
              <a:buNone/>
            </a:pPr>
            <a:r>
              <a:rPr lang="es-AR">
                <a:solidFill>
                  <a:schemeClr val="accent5"/>
                </a:solidFill>
              </a:rPr>
              <a:t>One-hot encoding es una codiﬁcación muy popular pero no escala muy bien. Si una columna puede tomar muchos valores diferentes posibles, por ejemplo una URL, entonces necesitaríamos miles o millones de nuevas columnas para representar los datos, en muchos problemas concretos esto no es viable. </a:t>
            </a:r>
            <a:endParaRPr>
              <a:solidFill>
                <a:schemeClr val="accent5"/>
              </a:solidFill>
            </a:endParaRPr>
          </a:p>
        </p:txBody>
      </p:sp>
      <p:sp>
        <p:nvSpPr>
          <p:cNvPr id="850" name="Google Shape;850;g64a843b082_0_25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55</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4a843b082_0_26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64a843b082_0_26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u="sng">
                <a:solidFill>
                  <a:schemeClr val="hlink"/>
                </a:solidFill>
                <a:hlinkClick r:id="rId3"/>
              </a:rPr>
              <a:t>https://scikit-learn.org/stable/modules/classes.html#module-sklearn.preprocessing</a:t>
            </a:r>
            <a:endParaRPr/>
          </a:p>
          <a:p>
            <a:pPr marL="0" marR="0" lvl="0" indent="0" algn="l" rtl="0">
              <a:lnSpc>
                <a:spcPct val="100000"/>
              </a:lnSpc>
              <a:spcBef>
                <a:spcPts val="0"/>
              </a:spcBef>
              <a:spcAft>
                <a:spcPts val="0"/>
              </a:spcAft>
              <a:buNone/>
            </a:pPr>
            <a:r>
              <a:rPr lang="es-AR" u="sng">
                <a:solidFill>
                  <a:schemeClr val="hlink"/>
                </a:solidFill>
                <a:hlinkClick r:id="rId4"/>
              </a:rPr>
              <a:t>https://www.altexsoft.com/blog/datascience/preparing-your-dataset-for-machine-learning-8-basic-techniques-that-make-your-data-better/</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859" name="Google Shape;859;g64a843b082_0_26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56</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69" name="Google Shape;869;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a:solidFill>
                  <a:schemeClr val="dk1"/>
                </a:solidFill>
                <a:latin typeface="Calibri"/>
                <a:ea typeface="Calibri"/>
                <a:cs typeface="Calibri"/>
                <a:sym typeface="Calibri"/>
              </a:rPr>
              <a:t>57</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2880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4a843b082_0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g64a843b082_0_5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Industria</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Detección de fallas: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podríamos detectar con una red neuronal que un producto tiene una falla y descartarlo automaticamente</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podríamos automatizar las pruebas de ciertos productos: analizar si un caño tiene perdidas viendo burbujas en una pileta de agua</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u="sng">
                <a:solidFill>
                  <a:schemeClr val="hlink"/>
                </a:solidFill>
                <a:hlinkClick r:id="rId3"/>
              </a:rPr>
              <a:t>https://landing.ai/defect-detection/</a:t>
            </a:r>
            <a:r>
              <a:rPr lang="es-AR"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Predicciones en tiempo real:</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se podrían agregar en los tableros de control indicadores no solo de sensores, sino predicciones: Probabilidad de Rotura por sobrecarga. (EJ: piloto F1 acelerando mucho, un sensor mide, un modelo aprende con que “patrón” del sensor el motor se rompe, va prediciendo instantaneamente la posibilidad de rotura [combinacion de temperatura, RPM, ….]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408" name="Google Shape;408;g64a843b082_0_5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67426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6" name="Google Shape;87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5437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4a843b082_0_6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64a843b082_0_6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Salud</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Predicción de enfermedades: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detectar epidemias por búsquedas de sintomas en internet: </a:t>
            </a:r>
            <a:r>
              <a:rPr lang="es-AR" u="sng">
                <a:solidFill>
                  <a:schemeClr val="hlink"/>
                </a:solidFill>
                <a:hlinkClick r:id="rId3"/>
              </a:rPr>
              <a:t>https://www.abc.es/sociedad/abci-google-detecta-epidemia-gripe-todo-mundo-semanas-antes-servicios-salud-200811130300-911205730963_noticia.html</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Detección de tumores: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Cuántos médicos super especialistas hay? </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agrupar ese conocimiento en un algoritmo para ayudar a detectar lo que un médico necesita 20 años estudiarlo</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tratamiento: ayudar a los especialistas de “rayos” a marcar el contorno del tumor, para dañar lo menos posible zonas sanas.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Análisis de Genoma:</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detectar patrones genéticos de gente con enfermedades graves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encontrar la función de un gen particular</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ayudar con médicación</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hay enfermedades graves como cancer. Los médicamentos incluso son graves y de mucha variedad. Los médicos suelen hacer “prueba y error” para encontrar el médicamente que más se adecúa al paciente. Con un análisis genético se podría “detectar” que pacientes reaccionan positiva/negativamente a cierto médicamente.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Predicciones “peligrosas” si se analizan incorrectamente:</a:t>
            </a:r>
            <a:br>
              <a:rPr lang="es-AR" sz="1200">
                <a:solidFill>
                  <a:schemeClr val="dk1"/>
                </a:solidFill>
                <a:latin typeface="Calibri"/>
                <a:ea typeface="Calibri"/>
                <a:cs typeface="Calibri"/>
                <a:sym typeface="Calibri"/>
              </a:rPr>
            </a:br>
            <a:r>
              <a:rPr lang="es-AR" u="sng">
                <a:solidFill>
                  <a:schemeClr val="hlink"/>
                </a:solidFill>
                <a:hlinkClick r:id="rId4"/>
              </a:rPr>
              <a:t>https://github.com/facundod/case-studies/blob/master/Prediccion%20de%20Embarazo%20Adolescente%20con%20Machine%20Learning.md</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u="sng">
                <a:solidFill>
                  <a:schemeClr val="hlink"/>
                </a:solidFill>
                <a:hlinkClick r:id="rId5"/>
              </a:rPr>
              <a:t>https://icc.fcen.uba.ar/investigadores-encuentran-graves-errores-en-el-sistema-de-prediccion-de-embarazos-adolescentes/</a:t>
            </a:r>
            <a:r>
              <a:rPr lang="es-AR"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417" name="Google Shape;417;g64a843b082_0_6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4a843b082_0_7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64a843b082_0_7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Gobierno</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Países que tienen como “premisa” la digitalización o ejemplos a seguir: </a:t>
            </a:r>
            <a:r>
              <a:rPr lang="es-AR" u="sng">
                <a:solidFill>
                  <a:schemeClr val="hlink"/>
                </a:solidFill>
                <a:hlinkClick r:id="rId3"/>
              </a:rPr>
              <a:t>https://e-estonia.com/</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Detección de rostros: el gobierno nos cuida o nos vigila? </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problemas en hong kong: </a:t>
            </a:r>
            <a:r>
              <a:rPr lang="es-AR" u="sng">
                <a:solidFill>
                  <a:schemeClr val="hlink"/>
                </a:solidFill>
                <a:hlinkClick r:id="rId4"/>
              </a:rPr>
              <a:t>https://www.nytimes.com/es/2019/07/31/reconocimiento-facial-hong-kong/</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bijouteri contra la detección de rostros.</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Situaciones anómalas hace referencia a “aprender” comportamientos que realizan las personas:</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siempre a las 10 de la mañana hay un atasco en calle A y calle B</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puede ayudar a tomar una decisión para mejorar el transito</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la gente a las 10 de la mañana se mueve de norte a sur.</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el sistema dará una alarma si hay un grupo de gente “mayor” que se mueve de sur a norte (posible atasco, manifestación, peligro?)</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Detectar comportamientos de defraudación: apuesta digital ilegal, movimiento “extraño” de cuentas. etc</a:t>
            </a:r>
            <a:endParaRPr sz="1200">
              <a:solidFill>
                <a:schemeClr val="dk1"/>
              </a:solidFill>
              <a:latin typeface="Calibri"/>
              <a:ea typeface="Calibri"/>
              <a:cs typeface="Calibri"/>
              <a:sym typeface="Calibri"/>
            </a:endParaRPr>
          </a:p>
        </p:txBody>
      </p:sp>
      <p:sp>
        <p:nvSpPr>
          <p:cNvPr id="426" name="Google Shape;426;g64a843b082_0_7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4a843b082_0_9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64a843b082_0_9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Educación</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Calificación Automatizada:</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	evitamos el sesgo del maestro, por eso los exámenes multiple-choice</a:t>
            </a:r>
            <a:endParaRPr sz="120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None/>
            </a:pPr>
            <a:r>
              <a:rPr lang="es-AR" sz="1200">
                <a:solidFill>
                  <a:schemeClr val="dk1"/>
                </a:solidFill>
                <a:latin typeface="Calibri"/>
                <a:ea typeface="Calibri"/>
                <a:cs typeface="Calibri"/>
                <a:sym typeface="Calibri"/>
              </a:rPr>
              <a:t>examen en papel -&gt; lectura con ML (sistema OCR, red neuronal, etc) -&gt; calificación automática.</a:t>
            </a:r>
            <a:endParaRPr sz="1200">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None/>
            </a:pPr>
            <a:r>
              <a:rPr lang="es-AR" sz="1200">
                <a:solidFill>
                  <a:schemeClr val="dk1"/>
                </a:solidFill>
                <a:latin typeface="Calibri"/>
                <a:ea typeface="Calibri"/>
                <a:cs typeface="Calibri"/>
                <a:sym typeface="Calibri"/>
              </a:rPr>
              <a:t>¿Está bueno esto? </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Predicción de rendimiento de curso</a:t>
            </a:r>
            <a:endParaRPr sz="1200">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s-AR" sz="1200">
                <a:solidFill>
                  <a:schemeClr val="dk1"/>
                </a:solidFill>
                <a:latin typeface="Calibri"/>
                <a:ea typeface="Calibri"/>
                <a:cs typeface="Calibri"/>
                <a:sym typeface="Calibri"/>
              </a:rPr>
              <a:t>ayuda a tomar una decisión y reducir la tasa de abandono.</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AR" sz="1200">
                <a:solidFill>
                  <a:schemeClr val="dk1"/>
                </a:solidFill>
                <a:latin typeface="Calibri"/>
                <a:ea typeface="Calibri"/>
                <a:cs typeface="Calibri"/>
                <a:sym typeface="Calibri"/>
              </a:rPr>
              <a:t>¿Es necesario ML para todo esto?</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p:txBody>
      </p:sp>
      <p:sp>
        <p:nvSpPr>
          <p:cNvPr id="435" name="Google Shape;435;g64a843b082_0_9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s-AR"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jp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con foto">
  <p:cSld name="portada con foto">
    <p:bg>
      <p:bgPr>
        <a:solidFill>
          <a:srgbClr val="D7D7D7"/>
        </a:solidFill>
        <a:effectLst/>
      </p:bgPr>
    </p:bg>
    <p:spTree>
      <p:nvGrpSpPr>
        <p:cNvPr id="1" name="Shape 11"/>
        <p:cNvGrpSpPr/>
        <p:nvPr/>
      </p:nvGrpSpPr>
      <p:grpSpPr>
        <a:xfrm>
          <a:off x="0" y="0"/>
          <a:ext cx="0" cy="0"/>
          <a:chOff x="0" y="0"/>
          <a:chExt cx="0" cy="0"/>
        </a:xfrm>
      </p:grpSpPr>
      <p:pic>
        <p:nvPicPr>
          <p:cNvPr id="12" name="Google Shape;12;p46"/>
          <p:cNvPicPr preferRelativeResize="0"/>
          <p:nvPr/>
        </p:nvPicPr>
        <p:blipFill rotWithShape="1">
          <a:blip r:embed="rId2">
            <a:alphaModFix/>
          </a:blip>
          <a:srcRect/>
          <a:stretch/>
        </p:blipFill>
        <p:spPr>
          <a:xfrm>
            <a:off x="-31214" y="0"/>
            <a:ext cx="12220890" cy="6858000"/>
          </a:xfrm>
          <a:prstGeom prst="rect">
            <a:avLst/>
          </a:prstGeom>
          <a:noFill/>
          <a:ln>
            <a:noFill/>
          </a:ln>
        </p:spPr>
      </p:pic>
      <p:sp>
        <p:nvSpPr>
          <p:cNvPr id="13" name="Google Shape;13;p46"/>
          <p:cNvSpPr/>
          <p:nvPr/>
        </p:nvSpPr>
        <p:spPr>
          <a:xfrm>
            <a:off x="-33536" y="4581128"/>
            <a:ext cx="12225536" cy="1248139"/>
          </a:xfrm>
          <a:prstGeom prst="rect">
            <a:avLst/>
          </a:prstGeom>
          <a:solidFill>
            <a:srgbClr val="FFFFFF">
              <a:alpha val="7843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pic>
        <p:nvPicPr>
          <p:cNvPr id="14" name="Google Shape;14;p46"/>
          <p:cNvPicPr preferRelativeResize="0"/>
          <p:nvPr/>
        </p:nvPicPr>
        <p:blipFill rotWithShape="1">
          <a:blip r:embed="rId3">
            <a:alphaModFix/>
          </a:blip>
          <a:srcRect/>
          <a:stretch/>
        </p:blipFill>
        <p:spPr>
          <a:xfrm>
            <a:off x="10224459" y="6021288"/>
            <a:ext cx="1711845" cy="428603"/>
          </a:xfrm>
          <a:prstGeom prst="rect">
            <a:avLst/>
          </a:prstGeom>
          <a:noFill/>
          <a:ln>
            <a:noFill/>
          </a:ln>
        </p:spPr>
      </p:pic>
      <p:sp>
        <p:nvSpPr>
          <p:cNvPr id="15" name="Google Shape;15;p46"/>
          <p:cNvSpPr txBox="1">
            <a:spLocks noGrp="1"/>
          </p:cNvSpPr>
          <p:nvPr>
            <p:ph type="body" idx="1"/>
          </p:nvPr>
        </p:nvSpPr>
        <p:spPr>
          <a:xfrm>
            <a:off x="334434" y="4677139"/>
            <a:ext cx="9698004" cy="48048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133"/>
              </a:spcBef>
              <a:spcAft>
                <a:spcPts val="0"/>
              </a:spcAft>
              <a:buClr>
                <a:schemeClr val="accent1"/>
              </a:buClr>
              <a:buSzPts val="2267"/>
              <a:buFont typeface="Quattrocento Sans"/>
              <a:buNone/>
              <a:defRPr sz="2667" b="0" i="0" u="none" strike="noStrike" cap="none">
                <a:solidFill>
                  <a:schemeClr val="dk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 name="Google Shape;16;p46"/>
          <p:cNvSpPr>
            <a:spLocks noGrp="1"/>
          </p:cNvSpPr>
          <p:nvPr>
            <p:ph type="pic" idx="2"/>
          </p:nvPr>
        </p:nvSpPr>
        <p:spPr>
          <a:xfrm>
            <a:off x="10128672" y="4677139"/>
            <a:ext cx="1807633" cy="76808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33"/>
              </a:spcBef>
              <a:spcAft>
                <a:spcPts val="0"/>
              </a:spcAft>
              <a:buClr>
                <a:schemeClr val="accent1"/>
              </a:buClr>
              <a:buSzPts val="907"/>
              <a:buFont typeface="Quattrocento Sans"/>
              <a:buNone/>
              <a:defRPr sz="1067" b="0" i="0" u="none" strike="noStrike" cap="none">
                <a:solidFill>
                  <a:srgbClr val="393939"/>
                </a:solidFill>
                <a:latin typeface="Quattrocento Sans"/>
                <a:ea typeface="Quattrocento Sans"/>
                <a:cs typeface="Quattrocento Sans"/>
                <a:sym typeface="Quattrocento Sans"/>
              </a:defRPr>
            </a:lvl1pPr>
            <a:lvl2pPr marR="0" lvl="1"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R="0" lvl="2"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R="0" lvl="3"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R="0" lvl="4"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R="0" lvl="5"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 name="Google Shape;17;p46"/>
          <p:cNvSpPr txBox="1">
            <a:spLocks noGrp="1"/>
          </p:cNvSpPr>
          <p:nvPr>
            <p:ph type="body" idx="3"/>
          </p:nvPr>
        </p:nvSpPr>
        <p:spPr>
          <a:xfrm>
            <a:off x="334434" y="5205199"/>
            <a:ext cx="9698567" cy="528059"/>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587"/>
              <a:buFont typeface="Quattrocento Sans"/>
              <a:buNone/>
              <a:defRPr sz="1867" b="0" i="0" u="none" strike="noStrike" cap="none">
                <a:solidFill>
                  <a:srgbClr val="393939"/>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contenido y recuadro">
  <p:cSld name="Título, contenido y recuadro">
    <p:spTree>
      <p:nvGrpSpPr>
        <p:cNvPr id="1" name="Shape 85"/>
        <p:cNvGrpSpPr/>
        <p:nvPr/>
      </p:nvGrpSpPr>
      <p:grpSpPr>
        <a:xfrm>
          <a:off x="0" y="0"/>
          <a:ext cx="0" cy="0"/>
          <a:chOff x="0" y="0"/>
          <a:chExt cx="0" cy="0"/>
        </a:xfrm>
      </p:grpSpPr>
      <p:sp>
        <p:nvSpPr>
          <p:cNvPr id="86" name="Google Shape;86;p55"/>
          <p:cNvSpPr txBox="1">
            <a:spLocks noGrp="1"/>
          </p:cNvSpPr>
          <p:nvPr>
            <p:ph type="body" idx="1"/>
          </p:nvPr>
        </p:nvSpPr>
        <p:spPr>
          <a:xfrm>
            <a:off x="240277" y="1220755"/>
            <a:ext cx="7871947" cy="4992555"/>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87" name="Google Shape;87;p55"/>
          <p:cNvSpPr txBox="1">
            <a:spLocks noGrp="1"/>
          </p:cNvSpPr>
          <p:nvPr>
            <p:ph type="body" idx="2"/>
          </p:nvPr>
        </p:nvSpPr>
        <p:spPr>
          <a:xfrm>
            <a:off x="239349" y="260450"/>
            <a:ext cx="11713468" cy="48025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88" name="Google Shape;88;p55"/>
          <p:cNvSpPr txBox="1">
            <a:spLocks noGrp="1"/>
          </p:cNvSpPr>
          <p:nvPr>
            <p:ph type="body" idx="3"/>
          </p:nvPr>
        </p:nvSpPr>
        <p:spPr>
          <a:xfrm>
            <a:off x="240277" y="837638"/>
            <a:ext cx="7871947" cy="383117"/>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0" i="0" u="none" strike="noStrike" cap="none">
                <a:solidFill>
                  <a:srgbClr val="393939"/>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89" name="Google Shape;89;p55"/>
          <p:cNvSpPr/>
          <p:nvPr/>
        </p:nvSpPr>
        <p:spPr>
          <a:xfrm>
            <a:off x="8304247" y="836713"/>
            <a:ext cx="3648404" cy="5375704"/>
          </a:xfrm>
          <a:prstGeom prst="rect">
            <a:avLst/>
          </a:prstGeom>
          <a:solidFill>
            <a:srgbClr val="F2F2F2">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90" name="Google Shape;90;p55"/>
          <p:cNvSpPr txBox="1">
            <a:spLocks noGrp="1"/>
          </p:cNvSpPr>
          <p:nvPr>
            <p:ph type="body" idx="4"/>
          </p:nvPr>
        </p:nvSpPr>
        <p:spPr>
          <a:xfrm>
            <a:off x="8496270" y="1412776"/>
            <a:ext cx="3264693" cy="4608512"/>
          </a:xfrm>
          <a:prstGeom prst="rect">
            <a:avLst/>
          </a:prstGeom>
          <a:noFill/>
          <a:ln>
            <a:noFill/>
          </a:ln>
        </p:spPr>
        <p:txBody>
          <a:bodyPr spcFirstLastPara="1" wrap="square" lIns="91425" tIns="45700" rIns="91425" bIns="45700" anchor="t" anchorCtr="0">
            <a:noAutofit/>
          </a:bodyPr>
          <a:lstStyle>
            <a:lvl1pPr marL="457200" marR="0" lvl="0" indent="-307784" algn="l">
              <a:lnSpc>
                <a:spcPct val="100000"/>
              </a:lnSpc>
              <a:spcBef>
                <a:spcPts val="133"/>
              </a:spcBef>
              <a:spcAft>
                <a:spcPts val="0"/>
              </a:spcAft>
              <a:buClr>
                <a:schemeClr val="accent1"/>
              </a:buClr>
              <a:buSzPts val="1247"/>
              <a:buFont typeface="Quattrocento Sans"/>
              <a:buChar char="&gt;"/>
              <a:defRPr sz="1467" b="0" i="0" u="none" strike="noStrike" cap="none">
                <a:solidFill>
                  <a:srgbClr val="393939"/>
                </a:solidFill>
                <a:latin typeface="Quattrocento Sans"/>
                <a:ea typeface="Quattrocento Sans"/>
                <a:cs typeface="Quattrocento Sans"/>
                <a:sym typeface="Quattrocento Sans"/>
              </a:defRPr>
            </a:lvl1pPr>
            <a:lvl2pPr marL="914400" marR="0" lvl="1" indent="-307784" algn="l">
              <a:lnSpc>
                <a:spcPct val="100000"/>
              </a:lnSpc>
              <a:spcBef>
                <a:spcPts val="800"/>
              </a:spcBef>
              <a:spcAft>
                <a:spcPts val="0"/>
              </a:spcAft>
              <a:buClr>
                <a:schemeClr val="accent1"/>
              </a:buClr>
              <a:buSzPts val="1247"/>
              <a:buFont typeface="Quattrocento Sans"/>
              <a:buChar char="&gt;"/>
              <a:defRPr sz="1467" b="0" i="0" u="none" strike="noStrike" cap="none">
                <a:solidFill>
                  <a:srgbClr val="393939"/>
                </a:solidFill>
                <a:latin typeface="Quattrocento Sans"/>
                <a:ea typeface="Quattrocento Sans"/>
                <a:cs typeface="Quattrocento Sans"/>
                <a:sym typeface="Quattrocento Sans"/>
              </a:defRPr>
            </a:lvl2pPr>
            <a:lvl3pPr marL="1371600" marR="0" lvl="2" indent="-307784" algn="l">
              <a:lnSpc>
                <a:spcPct val="100000"/>
              </a:lnSpc>
              <a:spcBef>
                <a:spcPts val="800"/>
              </a:spcBef>
              <a:spcAft>
                <a:spcPts val="0"/>
              </a:spcAft>
              <a:buClr>
                <a:schemeClr val="accent1"/>
              </a:buClr>
              <a:buSzPts val="1247"/>
              <a:buFont typeface="Quattrocento Sans"/>
              <a:buChar char="&gt;"/>
              <a:defRPr sz="1467" b="0" i="0" u="none" strike="noStrike" cap="none">
                <a:solidFill>
                  <a:srgbClr val="393939"/>
                </a:solidFill>
                <a:latin typeface="Quattrocento Sans"/>
                <a:ea typeface="Quattrocento Sans"/>
                <a:cs typeface="Quattrocento Sans"/>
                <a:sym typeface="Quattrocento Sans"/>
              </a:defRPr>
            </a:lvl3pPr>
            <a:lvl4pPr marL="1828800" marR="0" lvl="3" indent="-307784" algn="l">
              <a:lnSpc>
                <a:spcPct val="100000"/>
              </a:lnSpc>
              <a:spcBef>
                <a:spcPts val="800"/>
              </a:spcBef>
              <a:spcAft>
                <a:spcPts val="0"/>
              </a:spcAft>
              <a:buClr>
                <a:schemeClr val="accent1"/>
              </a:buClr>
              <a:buSzPts val="1247"/>
              <a:buFont typeface="Quattrocento Sans"/>
              <a:buChar char="&gt;"/>
              <a:defRPr sz="1467" b="0" i="0" u="none" strike="noStrike" cap="none">
                <a:solidFill>
                  <a:srgbClr val="393939"/>
                </a:solidFill>
                <a:latin typeface="Quattrocento Sans"/>
                <a:ea typeface="Quattrocento Sans"/>
                <a:cs typeface="Quattrocento Sans"/>
                <a:sym typeface="Quattrocento Sans"/>
              </a:defRPr>
            </a:lvl4pPr>
            <a:lvl5pPr marL="2286000" marR="0" lvl="4" indent="-307784" algn="l">
              <a:lnSpc>
                <a:spcPct val="100000"/>
              </a:lnSpc>
              <a:spcBef>
                <a:spcPts val="800"/>
              </a:spcBef>
              <a:spcAft>
                <a:spcPts val="0"/>
              </a:spcAft>
              <a:buClr>
                <a:schemeClr val="accent1"/>
              </a:buClr>
              <a:buSzPts val="1247"/>
              <a:buFont typeface="Quattrocento Sans"/>
              <a:buChar char="&gt;"/>
              <a:defRPr sz="14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91" name="Google Shape;91;p55"/>
          <p:cNvSpPr txBox="1">
            <a:spLocks noGrp="1"/>
          </p:cNvSpPr>
          <p:nvPr>
            <p:ph type="body" idx="5"/>
          </p:nvPr>
        </p:nvSpPr>
        <p:spPr>
          <a:xfrm>
            <a:off x="8496268" y="1028733"/>
            <a:ext cx="3264363" cy="38404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92" name="Google Shape;92;p55"/>
          <p:cNvPicPr preferRelativeResize="0"/>
          <p:nvPr/>
        </p:nvPicPr>
        <p:blipFill rotWithShape="1">
          <a:blip r:embed="rId2">
            <a:alphaModFix/>
          </a:blip>
          <a:srcRect l="236" r="160"/>
          <a:stretch/>
        </p:blipFill>
        <p:spPr>
          <a:xfrm>
            <a:off x="0" y="6386475"/>
            <a:ext cx="12192000" cy="471525"/>
          </a:xfrm>
          <a:prstGeom prst="rect">
            <a:avLst/>
          </a:prstGeom>
          <a:noFill/>
          <a:ln>
            <a:noFill/>
          </a:ln>
        </p:spPr>
      </p:pic>
      <p:sp>
        <p:nvSpPr>
          <p:cNvPr id="93" name="Google Shape;93;p55"/>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94" name="Google Shape;94;p55" descr="C:\Users\lcittanti\Documents\recursos hexacta\hexacta logo oscuro-01.png"/>
          <p:cNvPicPr preferRelativeResize="0"/>
          <p:nvPr/>
        </p:nvPicPr>
        <p:blipFill rotWithShape="1">
          <a:blip r:embed="rId3">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columnas y subtítulos">
  <p:cSld name="2 columnas y subtítulos">
    <p:spTree>
      <p:nvGrpSpPr>
        <p:cNvPr id="1" name="Shape 95"/>
        <p:cNvGrpSpPr/>
        <p:nvPr/>
      </p:nvGrpSpPr>
      <p:grpSpPr>
        <a:xfrm>
          <a:off x="0" y="0"/>
          <a:ext cx="0" cy="0"/>
          <a:chOff x="0" y="0"/>
          <a:chExt cx="0" cy="0"/>
        </a:xfrm>
      </p:grpSpPr>
      <p:sp>
        <p:nvSpPr>
          <p:cNvPr id="96" name="Google Shape;96;p56"/>
          <p:cNvSpPr txBox="1">
            <a:spLocks noGrp="1"/>
          </p:cNvSpPr>
          <p:nvPr>
            <p:ph type="body" idx="1"/>
          </p:nvPr>
        </p:nvSpPr>
        <p:spPr>
          <a:xfrm>
            <a:off x="239184" y="260582"/>
            <a:ext cx="11713633" cy="48025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97" name="Google Shape;97;p56"/>
          <p:cNvSpPr txBox="1">
            <a:spLocks noGrp="1"/>
          </p:cNvSpPr>
          <p:nvPr>
            <p:ph type="body" idx="2"/>
          </p:nvPr>
        </p:nvSpPr>
        <p:spPr>
          <a:xfrm>
            <a:off x="239185" y="1316764"/>
            <a:ext cx="5664795" cy="4703632"/>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98" name="Google Shape;98;p56"/>
          <p:cNvSpPr txBox="1">
            <a:spLocks noGrp="1"/>
          </p:cNvSpPr>
          <p:nvPr>
            <p:ph type="body" idx="3"/>
          </p:nvPr>
        </p:nvSpPr>
        <p:spPr>
          <a:xfrm>
            <a:off x="239185" y="836712"/>
            <a:ext cx="5664795" cy="384043"/>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1" i="0" u="none" strike="noStrike" cap="none">
                <a:solidFill>
                  <a:schemeClr val="l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99" name="Google Shape;99;p56"/>
          <p:cNvSpPr txBox="1">
            <a:spLocks noGrp="1"/>
          </p:cNvSpPr>
          <p:nvPr>
            <p:ph type="body" idx="4"/>
          </p:nvPr>
        </p:nvSpPr>
        <p:spPr>
          <a:xfrm>
            <a:off x="6288022" y="836712"/>
            <a:ext cx="5664629" cy="384043"/>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1" i="0" u="none" strike="noStrike" cap="none">
                <a:solidFill>
                  <a:schemeClr val="l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0" name="Google Shape;100;p56"/>
          <p:cNvSpPr txBox="1">
            <a:spLocks noGrp="1"/>
          </p:cNvSpPr>
          <p:nvPr>
            <p:ph type="body" idx="5"/>
          </p:nvPr>
        </p:nvSpPr>
        <p:spPr>
          <a:xfrm>
            <a:off x="6288022" y="1316764"/>
            <a:ext cx="5664796" cy="4703632"/>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1" name="Google Shape;101;p56"/>
          <p:cNvSpPr txBox="1"/>
          <p:nvPr/>
        </p:nvSpPr>
        <p:spPr>
          <a:xfrm>
            <a:off x="572555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102" name="Google Shape;102;p56"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103" name="Google Shape;103;p56"/>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104" name="Google Shape;104;p56"/>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105" name="Google Shape;105;p56"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as">
  <p:cSld name="2 columnas">
    <p:spTree>
      <p:nvGrpSpPr>
        <p:cNvPr id="1" name="Shape 106"/>
        <p:cNvGrpSpPr/>
        <p:nvPr/>
      </p:nvGrpSpPr>
      <p:grpSpPr>
        <a:xfrm>
          <a:off x="0" y="0"/>
          <a:ext cx="0" cy="0"/>
          <a:chOff x="0" y="0"/>
          <a:chExt cx="0" cy="0"/>
        </a:xfrm>
      </p:grpSpPr>
      <p:sp>
        <p:nvSpPr>
          <p:cNvPr id="107" name="Google Shape;107;p57"/>
          <p:cNvSpPr txBox="1">
            <a:spLocks noGrp="1"/>
          </p:cNvSpPr>
          <p:nvPr>
            <p:ph type="body" idx="1"/>
          </p:nvPr>
        </p:nvSpPr>
        <p:spPr>
          <a:xfrm>
            <a:off x="6288022" y="836713"/>
            <a:ext cx="5664796" cy="5183684"/>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57"/>
          <p:cNvSpPr txBox="1">
            <a:spLocks noGrp="1"/>
          </p:cNvSpPr>
          <p:nvPr>
            <p:ph type="body" idx="2"/>
          </p:nvPr>
        </p:nvSpPr>
        <p:spPr>
          <a:xfrm>
            <a:off x="239184" y="260582"/>
            <a:ext cx="11713633" cy="48025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9" name="Google Shape;109;p57"/>
          <p:cNvSpPr txBox="1">
            <a:spLocks noGrp="1"/>
          </p:cNvSpPr>
          <p:nvPr>
            <p:ph type="body" idx="3"/>
          </p:nvPr>
        </p:nvSpPr>
        <p:spPr>
          <a:xfrm>
            <a:off x="239185" y="836713"/>
            <a:ext cx="5664795" cy="5183684"/>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0" name="Google Shape;110;p57"/>
          <p:cNvSpPr txBox="1"/>
          <p:nvPr/>
        </p:nvSpPr>
        <p:spPr>
          <a:xfrm>
            <a:off x="572555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111" name="Google Shape;111;p57"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112" name="Google Shape;112;p57"/>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113" name="Google Shape;113;p57"/>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114" name="Google Shape;114;p57"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Subtítulo, gráfico y columna">
  <p:cSld name="Título, Subtítulo, gráfico y columna">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58"/>
          <p:cNvSpPr txBox="1">
            <a:spLocks noGrp="1"/>
          </p:cNvSpPr>
          <p:nvPr>
            <p:ph type="body" idx="1"/>
          </p:nvPr>
        </p:nvSpPr>
        <p:spPr>
          <a:xfrm>
            <a:off x="8016215" y="836449"/>
            <a:ext cx="3936437" cy="5375969"/>
          </a:xfrm>
          <a:prstGeom prst="rect">
            <a:avLst/>
          </a:prstGeom>
          <a:noFill/>
          <a:ln>
            <a:noFill/>
          </a:ln>
        </p:spPr>
        <p:txBody>
          <a:bodyPr spcFirstLastPara="1" wrap="square" lIns="91425" tIns="45700" rIns="91425" bIns="45700" anchor="t" anchorCtr="0">
            <a:noAutofit/>
          </a:bodyPr>
          <a:lstStyle>
            <a:lvl1pPr marL="457200" marR="0" lvl="0" indent="-307784" algn="l">
              <a:lnSpc>
                <a:spcPct val="100000"/>
              </a:lnSpc>
              <a:spcBef>
                <a:spcPts val="133"/>
              </a:spcBef>
              <a:spcAft>
                <a:spcPts val="0"/>
              </a:spcAft>
              <a:buClr>
                <a:schemeClr val="accent1"/>
              </a:buClr>
              <a:buSzPts val="1247"/>
              <a:buFont typeface="Quattrocento Sans"/>
              <a:buChar char="&gt;"/>
              <a:defRPr sz="1467" b="0" i="0" u="none" strike="noStrike" cap="none">
                <a:solidFill>
                  <a:schemeClr val="lt1"/>
                </a:solidFill>
                <a:latin typeface="Quattrocento Sans"/>
                <a:ea typeface="Quattrocento Sans"/>
                <a:cs typeface="Quattrocento Sans"/>
                <a:sym typeface="Quattrocento Sans"/>
              </a:defRPr>
            </a:lvl1pPr>
            <a:lvl2pPr marL="914400" marR="0" lvl="1" indent="-307784" algn="l">
              <a:lnSpc>
                <a:spcPct val="100000"/>
              </a:lnSpc>
              <a:spcBef>
                <a:spcPts val="800"/>
              </a:spcBef>
              <a:spcAft>
                <a:spcPts val="0"/>
              </a:spcAft>
              <a:buClr>
                <a:schemeClr val="accent1"/>
              </a:buClr>
              <a:buSzPts val="1247"/>
              <a:buFont typeface="Quattrocento Sans"/>
              <a:buChar char="&gt;"/>
              <a:defRPr sz="1467" b="0" i="0" u="none" strike="noStrike" cap="none">
                <a:solidFill>
                  <a:schemeClr val="lt1"/>
                </a:solidFill>
                <a:latin typeface="Quattrocento Sans"/>
                <a:ea typeface="Quattrocento Sans"/>
                <a:cs typeface="Quattrocento Sans"/>
                <a:sym typeface="Quattrocento Sans"/>
              </a:defRPr>
            </a:lvl2pPr>
            <a:lvl3pPr marL="1371600" marR="0" lvl="2" indent="-307784" algn="l">
              <a:lnSpc>
                <a:spcPct val="100000"/>
              </a:lnSpc>
              <a:spcBef>
                <a:spcPts val="800"/>
              </a:spcBef>
              <a:spcAft>
                <a:spcPts val="0"/>
              </a:spcAft>
              <a:buClr>
                <a:schemeClr val="accent1"/>
              </a:buClr>
              <a:buSzPts val="1247"/>
              <a:buFont typeface="Quattrocento Sans"/>
              <a:buChar char="&gt;"/>
              <a:defRPr sz="1467" b="0" i="0" u="none" strike="noStrike" cap="none">
                <a:solidFill>
                  <a:schemeClr val="lt1"/>
                </a:solidFill>
                <a:latin typeface="Quattrocento Sans"/>
                <a:ea typeface="Quattrocento Sans"/>
                <a:cs typeface="Quattrocento Sans"/>
                <a:sym typeface="Quattrocento Sans"/>
              </a:defRPr>
            </a:lvl3pPr>
            <a:lvl4pPr marL="1828800" marR="0" lvl="3" indent="-307784" algn="l">
              <a:lnSpc>
                <a:spcPct val="100000"/>
              </a:lnSpc>
              <a:spcBef>
                <a:spcPts val="800"/>
              </a:spcBef>
              <a:spcAft>
                <a:spcPts val="0"/>
              </a:spcAft>
              <a:buClr>
                <a:schemeClr val="accent1"/>
              </a:buClr>
              <a:buSzPts val="1247"/>
              <a:buFont typeface="Quattrocento Sans"/>
              <a:buChar char="&gt;"/>
              <a:defRPr sz="1467" b="0" i="0" u="none" strike="noStrike" cap="none">
                <a:solidFill>
                  <a:schemeClr val="lt1"/>
                </a:solidFill>
                <a:latin typeface="Quattrocento Sans"/>
                <a:ea typeface="Quattrocento Sans"/>
                <a:cs typeface="Quattrocento Sans"/>
                <a:sym typeface="Quattrocento Sans"/>
              </a:defRPr>
            </a:lvl4pPr>
            <a:lvl5pPr marL="2286000" marR="0" lvl="4" indent="-307784" algn="l">
              <a:lnSpc>
                <a:spcPct val="100000"/>
              </a:lnSpc>
              <a:spcBef>
                <a:spcPts val="800"/>
              </a:spcBef>
              <a:spcAft>
                <a:spcPts val="0"/>
              </a:spcAft>
              <a:buClr>
                <a:schemeClr val="accent1"/>
              </a:buClr>
              <a:buSzPts val="1247"/>
              <a:buFont typeface="Quattrocento Sans"/>
              <a:buChar char="&gt;"/>
              <a:defRPr sz="1467" b="0" i="0" u="none" strike="noStrike" cap="none">
                <a:solidFill>
                  <a:schemeClr val="lt1"/>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7" name="Google Shape;117;p58"/>
          <p:cNvSpPr txBox="1">
            <a:spLocks noGrp="1"/>
          </p:cNvSpPr>
          <p:nvPr>
            <p:ph type="body" idx="2"/>
          </p:nvPr>
        </p:nvSpPr>
        <p:spPr>
          <a:xfrm>
            <a:off x="239185" y="1205501"/>
            <a:ext cx="7489436" cy="5006916"/>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chemeClr val="lt1"/>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chemeClr val="lt1"/>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chemeClr val="lt1"/>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chemeClr val="lt1"/>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chemeClr val="lt1"/>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8" name="Google Shape;118;p58"/>
          <p:cNvSpPr txBox="1">
            <a:spLocks noGrp="1"/>
          </p:cNvSpPr>
          <p:nvPr>
            <p:ph type="body" idx="3"/>
          </p:nvPr>
        </p:nvSpPr>
        <p:spPr>
          <a:xfrm>
            <a:off x="239184" y="257145"/>
            <a:ext cx="11713467" cy="48368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19" name="Google Shape;119;p58"/>
          <p:cNvPicPr preferRelativeResize="0"/>
          <p:nvPr/>
        </p:nvPicPr>
        <p:blipFill rotWithShape="1">
          <a:blip r:embed="rId3">
            <a:alphaModFix/>
          </a:blip>
          <a:srcRect l="250" r="145"/>
          <a:stretch/>
        </p:blipFill>
        <p:spPr>
          <a:xfrm>
            <a:off x="0" y="6386476"/>
            <a:ext cx="12192000" cy="475385"/>
          </a:xfrm>
          <a:prstGeom prst="rect">
            <a:avLst/>
          </a:prstGeom>
          <a:noFill/>
          <a:ln>
            <a:noFill/>
          </a:ln>
        </p:spPr>
      </p:pic>
      <p:sp>
        <p:nvSpPr>
          <p:cNvPr id="120" name="Google Shape;120;p58"/>
          <p:cNvSpPr txBox="1">
            <a:spLocks noGrp="1"/>
          </p:cNvSpPr>
          <p:nvPr>
            <p:ph type="body" idx="4"/>
          </p:nvPr>
        </p:nvSpPr>
        <p:spPr>
          <a:xfrm>
            <a:off x="239184" y="822385"/>
            <a:ext cx="7489760" cy="383117"/>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0" i="0" u="none" strike="noStrike" cap="none">
                <a:solidFill>
                  <a:schemeClr val="l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1" name="Google Shape;121;p58"/>
          <p:cNvPicPr preferRelativeResize="0"/>
          <p:nvPr/>
        </p:nvPicPr>
        <p:blipFill rotWithShape="1">
          <a:blip r:embed="rId4">
            <a:alphaModFix/>
          </a:blip>
          <a:srcRect/>
          <a:stretch/>
        </p:blipFill>
        <p:spPr>
          <a:xfrm>
            <a:off x="239350" y="6501342"/>
            <a:ext cx="886148" cy="221869"/>
          </a:xfrm>
          <a:prstGeom prst="rect">
            <a:avLst/>
          </a:prstGeom>
          <a:noFill/>
          <a:ln>
            <a:noFill/>
          </a:ln>
        </p:spPr>
      </p:pic>
      <p:sp>
        <p:nvSpPr>
          <p:cNvPr id="122" name="Google Shape;122;p58"/>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3A3A3A"/>
              </a:buClr>
              <a:buSzPts val="1067"/>
              <a:buFont typeface="Quattrocento Sans"/>
              <a:buNone/>
            </a:pPr>
            <a:r>
              <a:rPr lang="es-AR" sz="1067" b="0" i="1" u="none" strike="noStrike" cap="none">
                <a:solidFill>
                  <a:srgbClr val="3A3A3A"/>
                </a:solidFill>
                <a:latin typeface="Quattrocento Sans"/>
                <a:ea typeface="Quattrocento Sans"/>
                <a:cs typeface="Quattrocento Sans"/>
                <a:sym typeface="Quattrocento Sans"/>
              </a:rPr>
              <a:t>Excellence in software development</a:t>
            </a:r>
            <a:endParaRPr sz="1067" b="0" i="1" u="none" strike="noStrike" cap="non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aficos oscuro Titulo">
  <p:cSld name="Graficos oscuro Titulo">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59"/>
          <p:cNvSpPr txBox="1">
            <a:spLocks noGrp="1"/>
          </p:cNvSpPr>
          <p:nvPr>
            <p:ph type="body" idx="1"/>
          </p:nvPr>
        </p:nvSpPr>
        <p:spPr>
          <a:xfrm>
            <a:off x="239184" y="260354"/>
            <a:ext cx="11527437" cy="48025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5" name="Google Shape;125;p59"/>
          <p:cNvPicPr preferRelativeResize="0"/>
          <p:nvPr/>
        </p:nvPicPr>
        <p:blipFill rotWithShape="1">
          <a:blip r:embed="rId3">
            <a:alphaModFix/>
          </a:blip>
          <a:srcRect l="250" r="145"/>
          <a:stretch/>
        </p:blipFill>
        <p:spPr>
          <a:xfrm>
            <a:off x="3" y="6386480"/>
            <a:ext cx="12192000" cy="475384"/>
          </a:xfrm>
          <a:prstGeom prst="rect">
            <a:avLst/>
          </a:prstGeom>
          <a:noFill/>
          <a:ln>
            <a:noFill/>
          </a:ln>
        </p:spPr>
      </p:pic>
      <p:pic>
        <p:nvPicPr>
          <p:cNvPr id="126" name="Google Shape;126;p59"/>
          <p:cNvPicPr preferRelativeResize="0"/>
          <p:nvPr/>
        </p:nvPicPr>
        <p:blipFill rotWithShape="1">
          <a:blip r:embed="rId4">
            <a:alphaModFix/>
          </a:blip>
          <a:srcRect/>
          <a:stretch/>
        </p:blipFill>
        <p:spPr>
          <a:xfrm>
            <a:off x="239353" y="6501343"/>
            <a:ext cx="886147" cy="221869"/>
          </a:xfrm>
          <a:prstGeom prst="rect">
            <a:avLst/>
          </a:prstGeom>
          <a:noFill/>
          <a:ln>
            <a:noFill/>
          </a:ln>
        </p:spPr>
      </p:pic>
      <p:sp>
        <p:nvSpPr>
          <p:cNvPr id="127" name="Google Shape;127;p59"/>
          <p:cNvSpPr txBox="1"/>
          <p:nvPr/>
        </p:nvSpPr>
        <p:spPr>
          <a:xfrm>
            <a:off x="5821562" y="6502115"/>
            <a:ext cx="6227101" cy="287307"/>
          </a:xfrm>
          <a:prstGeom prst="rect">
            <a:avLst/>
          </a:prstGeom>
          <a:noFill/>
          <a:ln>
            <a:noFill/>
          </a:ln>
        </p:spPr>
        <p:txBody>
          <a:bodyPr spcFirstLastPara="1" wrap="square" lIns="121900" tIns="60950" rIns="121900" bIns="60950" anchor="t" anchorCtr="0">
            <a:noAutofit/>
          </a:bodyPr>
          <a:lstStyle/>
          <a:p>
            <a:pPr marL="0" marR="0" lvl="0" indent="0" algn="r" rtl="0">
              <a:lnSpc>
                <a:spcPct val="100000"/>
              </a:lnSpc>
              <a:spcBef>
                <a:spcPts val="0"/>
              </a:spcBef>
              <a:spcAft>
                <a:spcPts val="0"/>
              </a:spcAft>
              <a:buClr>
                <a:srgbClr val="3A3A3A"/>
              </a:buClr>
              <a:buSzPts val="1067"/>
              <a:buFont typeface="Quattrocento Sans"/>
              <a:buNone/>
            </a:pPr>
            <a:r>
              <a:rPr lang="es-AR" sz="1067" b="0" i="1" u="none" strike="noStrike" cap="none">
                <a:solidFill>
                  <a:srgbClr val="3A3A3A"/>
                </a:solidFill>
                <a:latin typeface="Quattrocento Sans"/>
                <a:ea typeface="Quattrocento Sans"/>
                <a:cs typeface="Quattrocento Sans"/>
                <a:sym typeface="Quattrocento Sans"/>
              </a:rPr>
              <a:t>Excellence in software development</a:t>
            </a:r>
            <a:endParaRPr sz="1067" b="0" i="1" u="none" strike="noStrike" cap="non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rtada con foto">
  <p:cSld name="portada con foto">
    <p:bg>
      <p:bgPr>
        <a:solidFill>
          <a:srgbClr val="D7D7D7"/>
        </a:solidFill>
        <a:effectLst/>
      </p:bgPr>
    </p:bg>
    <p:spTree>
      <p:nvGrpSpPr>
        <p:cNvPr id="1" name="Shape 130"/>
        <p:cNvGrpSpPr/>
        <p:nvPr/>
      </p:nvGrpSpPr>
      <p:grpSpPr>
        <a:xfrm>
          <a:off x="0" y="0"/>
          <a:ext cx="0" cy="0"/>
          <a:chOff x="0" y="0"/>
          <a:chExt cx="0" cy="0"/>
        </a:xfrm>
      </p:grpSpPr>
      <p:pic>
        <p:nvPicPr>
          <p:cNvPr id="131" name="Google Shape;131;g64a843b082_0_2551"/>
          <p:cNvPicPr preferRelativeResize="0"/>
          <p:nvPr/>
        </p:nvPicPr>
        <p:blipFill rotWithShape="1">
          <a:blip r:embed="rId2">
            <a:alphaModFix/>
          </a:blip>
          <a:srcRect/>
          <a:stretch/>
        </p:blipFill>
        <p:spPr>
          <a:xfrm>
            <a:off x="-31214" y="0"/>
            <a:ext cx="12220891" cy="6858000"/>
          </a:xfrm>
          <a:prstGeom prst="rect">
            <a:avLst/>
          </a:prstGeom>
          <a:noFill/>
          <a:ln>
            <a:noFill/>
          </a:ln>
        </p:spPr>
      </p:pic>
      <p:sp>
        <p:nvSpPr>
          <p:cNvPr id="132" name="Google Shape;132;g64a843b082_0_2551"/>
          <p:cNvSpPr/>
          <p:nvPr/>
        </p:nvSpPr>
        <p:spPr>
          <a:xfrm>
            <a:off x="-33536" y="4581128"/>
            <a:ext cx="12225600" cy="1248000"/>
          </a:xfrm>
          <a:prstGeom prst="rect">
            <a:avLst/>
          </a:prstGeom>
          <a:solidFill>
            <a:srgbClr val="FFFFFF">
              <a:alpha val="784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pic>
        <p:nvPicPr>
          <p:cNvPr id="133" name="Google Shape;133;g64a843b082_0_2551"/>
          <p:cNvPicPr preferRelativeResize="0"/>
          <p:nvPr/>
        </p:nvPicPr>
        <p:blipFill rotWithShape="1">
          <a:blip r:embed="rId3">
            <a:alphaModFix/>
          </a:blip>
          <a:srcRect/>
          <a:stretch/>
        </p:blipFill>
        <p:spPr>
          <a:xfrm>
            <a:off x="10224459" y="6021288"/>
            <a:ext cx="1711845" cy="428603"/>
          </a:xfrm>
          <a:prstGeom prst="rect">
            <a:avLst/>
          </a:prstGeom>
          <a:noFill/>
          <a:ln>
            <a:noFill/>
          </a:ln>
        </p:spPr>
      </p:pic>
      <p:sp>
        <p:nvSpPr>
          <p:cNvPr id="134" name="Google Shape;134;g64a843b082_0_2551"/>
          <p:cNvSpPr txBox="1">
            <a:spLocks noGrp="1"/>
          </p:cNvSpPr>
          <p:nvPr>
            <p:ph type="body" idx="1"/>
          </p:nvPr>
        </p:nvSpPr>
        <p:spPr>
          <a:xfrm>
            <a:off x="334434" y="4677139"/>
            <a:ext cx="9698100" cy="480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
              </a:spcBef>
              <a:spcAft>
                <a:spcPts val="0"/>
              </a:spcAft>
              <a:buClr>
                <a:schemeClr val="accent1"/>
              </a:buClr>
              <a:buSzPts val="23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5" name="Google Shape;135;g64a843b082_0_2551"/>
          <p:cNvSpPr>
            <a:spLocks noGrp="1"/>
          </p:cNvSpPr>
          <p:nvPr>
            <p:ph type="pic" idx="2"/>
          </p:nvPr>
        </p:nvSpPr>
        <p:spPr>
          <a:xfrm>
            <a:off x="10128672" y="4677139"/>
            <a:ext cx="1807500" cy="768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
              </a:spcBef>
              <a:spcAft>
                <a:spcPts val="0"/>
              </a:spcAft>
              <a:buClr>
                <a:schemeClr val="accent1"/>
              </a:buClr>
              <a:buSzPts val="900"/>
              <a:buFont typeface="Quattrocento Sans"/>
              <a:buNone/>
              <a:defRPr sz="1100" b="0" i="0" u="none" strike="noStrike" cap="none">
                <a:solidFill>
                  <a:srgbClr val="393939"/>
                </a:solidFill>
                <a:latin typeface="Quattrocento Sans"/>
                <a:ea typeface="Quattrocento Sans"/>
                <a:cs typeface="Quattrocento Sans"/>
                <a:sym typeface="Quattrocento Sans"/>
              </a:defRPr>
            </a:lvl1pPr>
            <a:lvl2pPr marR="0" lvl="1"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R="0" lvl="2"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R="0" lvl="3"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R="0" lvl="4"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R="0" lvl="5"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6" name="Google Shape;136;g64a843b082_0_2551"/>
          <p:cNvSpPr txBox="1">
            <a:spLocks noGrp="1"/>
          </p:cNvSpPr>
          <p:nvPr>
            <p:ph type="body" idx="3"/>
          </p:nvPr>
        </p:nvSpPr>
        <p:spPr>
          <a:xfrm>
            <a:off x="334434" y="5205199"/>
            <a:ext cx="9698700" cy="52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600"/>
              <a:buFont typeface="Quattrocento Sans"/>
              <a:buNone/>
              <a:defRPr sz="19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subtítulo">
  <p:cSld name="Título y subtítulo">
    <p:spTree>
      <p:nvGrpSpPr>
        <p:cNvPr id="1" name="Shape 137"/>
        <p:cNvGrpSpPr/>
        <p:nvPr/>
      </p:nvGrpSpPr>
      <p:grpSpPr>
        <a:xfrm>
          <a:off x="0" y="0"/>
          <a:ext cx="0" cy="0"/>
          <a:chOff x="0" y="0"/>
          <a:chExt cx="0" cy="0"/>
        </a:xfrm>
      </p:grpSpPr>
      <p:sp>
        <p:nvSpPr>
          <p:cNvPr id="138" name="Google Shape;138;g64a843b082_0_255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9" name="Google Shape;139;g64a843b082_0_2558"/>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0" name="Google Shape;140;g64a843b082_0_2558"/>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141" name="Google Shape;141;g64a843b082_0_2558"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142" name="Google Shape;142;g64a843b082_0_2558"/>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143" name="Google Shape;143;g64a843b082_0_2558"/>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144" name="Google Shape;144;g64a843b082_0_2558"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ficos oscuro Titulo y Subtitulo">
  <p:cSld name="Graficos oscuro Titulo y Subtitulo">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g64a843b082_0_2566"/>
          <p:cNvSpPr txBox="1">
            <a:spLocks noGrp="1"/>
          </p:cNvSpPr>
          <p:nvPr>
            <p:ph type="body" idx="1"/>
          </p:nvPr>
        </p:nvSpPr>
        <p:spPr>
          <a:xfrm>
            <a:off x="239184" y="260354"/>
            <a:ext cx="11527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47" name="Google Shape;147;g64a843b082_0_2566"/>
          <p:cNvPicPr preferRelativeResize="0"/>
          <p:nvPr/>
        </p:nvPicPr>
        <p:blipFill rotWithShape="1">
          <a:blip r:embed="rId3">
            <a:alphaModFix/>
          </a:blip>
          <a:srcRect l="249" r="149"/>
          <a:stretch/>
        </p:blipFill>
        <p:spPr>
          <a:xfrm>
            <a:off x="3" y="6386480"/>
            <a:ext cx="12192002" cy="475384"/>
          </a:xfrm>
          <a:prstGeom prst="rect">
            <a:avLst/>
          </a:prstGeom>
          <a:noFill/>
          <a:ln>
            <a:noFill/>
          </a:ln>
        </p:spPr>
      </p:pic>
      <p:pic>
        <p:nvPicPr>
          <p:cNvPr id="148" name="Google Shape;148;g64a843b082_0_2566"/>
          <p:cNvPicPr preferRelativeResize="0"/>
          <p:nvPr/>
        </p:nvPicPr>
        <p:blipFill rotWithShape="1">
          <a:blip r:embed="rId4">
            <a:alphaModFix/>
          </a:blip>
          <a:srcRect/>
          <a:stretch/>
        </p:blipFill>
        <p:spPr>
          <a:xfrm>
            <a:off x="239353" y="6501343"/>
            <a:ext cx="886147" cy="221869"/>
          </a:xfrm>
          <a:prstGeom prst="rect">
            <a:avLst/>
          </a:prstGeom>
          <a:noFill/>
          <a:ln>
            <a:noFill/>
          </a:ln>
        </p:spPr>
      </p:pic>
      <p:sp>
        <p:nvSpPr>
          <p:cNvPr id="149" name="Google Shape;149;g64a843b082_0_2566"/>
          <p:cNvSpPr txBox="1"/>
          <p:nvPr/>
        </p:nvSpPr>
        <p:spPr>
          <a:xfrm>
            <a:off x="5821562" y="6502115"/>
            <a:ext cx="6227100" cy="287100"/>
          </a:xfrm>
          <a:prstGeom prst="rect">
            <a:avLst/>
          </a:prstGeom>
          <a:noFill/>
          <a:ln>
            <a:noFill/>
          </a:ln>
        </p:spPr>
        <p:txBody>
          <a:bodyPr spcFirstLastPara="1" wrap="square" lIns="121900" tIns="60975" rIns="121900" bIns="60975"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
        <p:nvSpPr>
          <p:cNvPr id="150" name="Google Shape;150;g64a843b082_0_2566"/>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final">
  <p:cSld name="Slide final">
    <p:spTree>
      <p:nvGrpSpPr>
        <p:cNvPr id="1" name="Shape 151"/>
        <p:cNvGrpSpPr/>
        <p:nvPr/>
      </p:nvGrpSpPr>
      <p:grpSpPr>
        <a:xfrm>
          <a:off x="0" y="0"/>
          <a:ext cx="0" cy="0"/>
          <a:chOff x="0" y="0"/>
          <a:chExt cx="0" cy="0"/>
        </a:xfrm>
      </p:grpSpPr>
      <p:sp>
        <p:nvSpPr>
          <p:cNvPr id="152" name="Google Shape;152;g64a843b082_0_2572"/>
          <p:cNvSpPr/>
          <p:nvPr/>
        </p:nvSpPr>
        <p:spPr>
          <a:xfrm>
            <a:off x="6096001" y="-1"/>
            <a:ext cx="6096000" cy="6858000"/>
          </a:xfrm>
          <a:prstGeom prst="rect">
            <a:avLst/>
          </a:prstGeom>
          <a:solidFill>
            <a:srgbClr val="1EA8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pic>
        <p:nvPicPr>
          <p:cNvPr id="153" name="Google Shape;153;g64a843b082_0_2572" descr="C:\Users\lcittanti\Documents\recursos hexacta\hexacta_logo-01.png"/>
          <p:cNvPicPr preferRelativeResize="0"/>
          <p:nvPr/>
        </p:nvPicPr>
        <p:blipFill rotWithShape="1">
          <a:blip r:embed="rId2">
            <a:alphaModFix/>
          </a:blip>
          <a:srcRect/>
          <a:stretch/>
        </p:blipFill>
        <p:spPr>
          <a:xfrm>
            <a:off x="6388634" y="6259515"/>
            <a:ext cx="1627580" cy="408383"/>
          </a:xfrm>
          <a:prstGeom prst="rect">
            <a:avLst/>
          </a:prstGeom>
          <a:noFill/>
          <a:ln>
            <a:noFill/>
          </a:ln>
        </p:spPr>
      </p:pic>
      <p:pic>
        <p:nvPicPr>
          <p:cNvPr id="154" name="Google Shape;154;g64a843b082_0_2572"/>
          <p:cNvPicPr preferRelativeResize="0"/>
          <p:nvPr/>
        </p:nvPicPr>
        <p:blipFill rotWithShape="1">
          <a:blip r:embed="rId3">
            <a:alphaModFix/>
          </a:blip>
          <a:srcRect l="45265"/>
          <a:stretch/>
        </p:blipFill>
        <p:spPr>
          <a:xfrm>
            <a:off x="0" y="-1"/>
            <a:ext cx="6096000" cy="6264697"/>
          </a:xfrm>
          <a:prstGeom prst="rect">
            <a:avLst/>
          </a:prstGeom>
          <a:noFill/>
          <a:ln>
            <a:noFill/>
          </a:ln>
        </p:spPr>
      </p:pic>
      <p:pic>
        <p:nvPicPr>
          <p:cNvPr id="155" name="Google Shape;155;g64a843b082_0_2572" descr="C:\Users\lcittanti\Documents\recursos hexacta\hexacta logo oscuro-01.png"/>
          <p:cNvPicPr preferRelativeResize="0"/>
          <p:nvPr/>
        </p:nvPicPr>
        <p:blipFill rotWithShape="1">
          <a:blip r:embed="rId4">
            <a:alphaModFix/>
          </a:blip>
          <a:srcRect/>
          <a:stretch/>
        </p:blipFill>
        <p:spPr>
          <a:xfrm>
            <a:off x="315588" y="6466762"/>
            <a:ext cx="911064" cy="221869"/>
          </a:xfrm>
          <a:prstGeom prst="rect">
            <a:avLst/>
          </a:prstGeom>
          <a:noFill/>
          <a:ln>
            <a:noFill/>
          </a:ln>
        </p:spPr>
      </p:pic>
      <p:sp>
        <p:nvSpPr>
          <p:cNvPr id="156" name="Google Shape;156;g64a843b082_0_2572"/>
          <p:cNvSpPr txBox="1"/>
          <p:nvPr/>
        </p:nvSpPr>
        <p:spPr>
          <a:xfrm>
            <a:off x="243950" y="638102"/>
            <a:ext cx="6144900" cy="515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ARGENTINA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Clay 2954</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Buenos Aires (C1426DLD)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 54+11+5299 5400</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BRASIL</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Cardoso de Melo 1470 – 8, Vila Olimpia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San Pablo (04548004)</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 55+11+3045 2193</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URUGUAY</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Roque Graseras 857</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Montevideo (11300)</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 598+2+7117879</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USA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12105 Sundance Ct.</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Reston (20194)</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tel:+703 842 9455</a:t>
            </a:r>
            <a:endParaRPr sz="1500" b="0" i="0" u="none" strike="noStrike" cap="none">
              <a:solidFill>
                <a:srgbClr val="000000"/>
              </a:solidFill>
              <a:latin typeface="Arial"/>
              <a:ea typeface="Arial"/>
              <a:cs typeface="Arial"/>
              <a:sym typeface="Arial"/>
            </a:endParaRPr>
          </a:p>
        </p:txBody>
      </p:sp>
      <p:pic>
        <p:nvPicPr>
          <p:cNvPr id="157" name="Google Shape;157;g64a843b082_0_2572" descr="C:\Users\lcittanti\Documents\documentos institucionales\ppt\facebook-01.png"/>
          <p:cNvPicPr preferRelativeResize="0"/>
          <p:nvPr/>
        </p:nvPicPr>
        <p:blipFill rotWithShape="1">
          <a:blip r:embed="rId5">
            <a:alphaModFix/>
          </a:blip>
          <a:srcRect/>
          <a:stretch/>
        </p:blipFill>
        <p:spPr>
          <a:xfrm>
            <a:off x="6388633" y="4220698"/>
            <a:ext cx="301589" cy="301589"/>
          </a:xfrm>
          <a:prstGeom prst="rect">
            <a:avLst/>
          </a:prstGeom>
          <a:noFill/>
          <a:ln>
            <a:noFill/>
          </a:ln>
        </p:spPr>
      </p:pic>
      <p:pic>
        <p:nvPicPr>
          <p:cNvPr id="158" name="Google Shape;158;g64a843b082_0_2572" descr="C:\Users\lcittanti\Documents\documentos institucionales\ppt\twitter-01-01.png"/>
          <p:cNvPicPr preferRelativeResize="0"/>
          <p:nvPr/>
        </p:nvPicPr>
        <p:blipFill rotWithShape="1">
          <a:blip r:embed="rId6">
            <a:alphaModFix/>
          </a:blip>
          <a:srcRect/>
          <a:stretch/>
        </p:blipFill>
        <p:spPr>
          <a:xfrm>
            <a:off x="6388634" y="4660995"/>
            <a:ext cx="297085" cy="297085"/>
          </a:xfrm>
          <a:prstGeom prst="rect">
            <a:avLst/>
          </a:prstGeom>
          <a:noFill/>
          <a:ln>
            <a:noFill/>
          </a:ln>
        </p:spPr>
      </p:pic>
      <p:sp>
        <p:nvSpPr>
          <p:cNvPr id="159" name="Google Shape;159;g64a843b082_0_2572"/>
          <p:cNvSpPr txBox="1"/>
          <p:nvPr/>
        </p:nvSpPr>
        <p:spPr>
          <a:xfrm>
            <a:off x="9936427" y="6303512"/>
            <a:ext cx="2112300" cy="35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lt1"/>
                </a:solidFill>
                <a:latin typeface="Quattrocento Sans"/>
                <a:ea typeface="Quattrocento Sans"/>
                <a:cs typeface="Quattrocento Sans"/>
                <a:sym typeface="Quattrocento Sans"/>
              </a:rPr>
              <a:t>www.hexacta.com</a:t>
            </a:r>
            <a:endParaRPr sz="1700" b="0" i="0" u="none" strike="noStrike" cap="none">
              <a:solidFill>
                <a:schemeClr val="lt1"/>
              </a:solidFill>
              <a:latin typeface="Quattrocento Sans"/>
              <a:ea typeface="Quattrocento Sans"/>
              <a:cs typeface="Quattrocento Sans"/>
              <a:sym typeface="Quattrocento Sans"/>
            </a:endParaRPr>
          </a:p>
        </p:txBody>
      </p:sp>
      <p:sp>
        <p:nvSpPr>
          <p:cNvPr id="160" name="Google Shape;160;g64a843b082_0_2572"/>
          <p:cNvSpPr txBox="1"/>
          <p:nvPr/>
        </p:nvSpPr>
        <p:spPr>
          <a:xfrm>
            <a:off x="6685719" y="4197086"/>
            <a:ext cx="1511700" cy="31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s-AR" sz="1500" b="0" i="0" u="none" strike="noStrike" cap="none">
                <a:solidFill>
                  <a:schemeClr val="lt1"/>
                </a:solidFill>
                <a:latin typeface="Quattrocento Sans"/>
                <a:ea typeface="Quattrocento Sans"/>
                <a:cs typeface="Quattrocento Sans"/>
                <a:sym typeface="Quattrocento Sans"/>
              </a:rPr>
              <a:t>HexactaArg</a:t>
            </a:r>
            <a:endParaRPr sz="1500" b="0" i="0" u="none" strike="noStrike" cap="none">
              <a:solidFill>
                <a:schemeClr val="lt1"/>
              </a:solidFill>
              <a:latin typeface="Quattrocento Sans"/>
              <a:ea typeface="Quattrocento Sans"/>
              <a:cs typeface="Quattrocento Sans"/>
              <a:sym typeface="Quattrocento Sans"/>
            </a:endParaRPr>
          </a:p>
        </p:txBody>
      </p:sp>
      <p:sp>
        <p:nvSpPr>
          <p:cNvPr id="161" name="Google Shape;161;g64a843b082_0_2572"/>
          <p:cNvSpPr txBox="1"/>
          <p:nvPr/>
        </p:nvSpPr>
        <p:spPr>
          <a:xfrm>
            <a:off x="6652322" y="4635131"/>
            <a:ext cx="1940100" cy="31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500"/>
              <a:buFont typeface="Quattrocento Sans"/>
              <a:buNone/>
            </a:pPr>
            <a:r>
              <a:rPr lang="es-AR" sz="1500" b="0" i="0" u="none" strike="noStrike" cap="none">
                <a:solidFill>
                  <a:schemeClr val="lt1"/>
                </a:solidFill>
                <a:latin typeface="Quattrocento Sans"/>
                <a:ea typeface="Quattrocento Sans"/>
                <a:cs typeface="Quattrocento Sans"/>
                <a:sym typeface="Quattrocento Sans"/>
              </a:rPr>
              <a:t>@Hexacta</a:t>
            </a:r>
            <a:endParaRPr sz="1500" b="0" i="0" u="none" strike="noStrike" cap="none">
              <a:solidFill>
                <a:srgbClr val="000000"/>
              </a:solidFill>
              <a:latin typeface="Arial"/>
              <a:ea typeface="Arial"/>
              <a:cs typeface="Arial"/>
              <a:sym typeface="Arial"/>
            </a:endParaRPr>
          </a:p>
        </p:txBody>
      </p:sp>
      <p:pic>
        <p:nvPicPr>
          <p:cNvPr id="162" name="Google Shape;162;g64a843b082_0_2572"/>
          <p:cNvPicPr preferRelativeResize="0"/>
          <p:nvPr/>
        </p:nvPicPr>
        <p:blipFill rotWithShape="1">
          <a:blip r:embed="rId7">
            <a:alphaModFix/>
          </a:blip>
          <a:srcRect l="2372" r="774" b="8809"/>
          <a:stretch/>
        </p:blipFill>
        <p:spPr>
          <a:xfrm>
            <a:off x="6096001" y="-1"/>
            <a:ext cx="6095997" cy="381211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parador">
  <p:cSld name="Separador">
    <p:bg>
      <p:bgPr>
        <a:blipFill>
          <a:blip r:embed="rId2">
            <a:alphaModFix/>
          </a:blip>
          <a:stretch>
            <a:fillRect/>
          </a:stretch>
        </a:blipFill>
        <a:effectLst/>
      </p:bgPr>
    </p:bg>
    <p:spTree>
      <p:nvGrpSpPr>
        <p:cNvPr id="1" name="Shape 163"/>
        <p:cNvGrpSpPr/>
        <p:nvPr/>
      </p:nvGrpSpPr>
      <p:grpSpPr>
        <a:xfrm>
          <a:off x="0" y="0"/>
          <a:ext cx="0" cy="0"/>
          <a:chOff x="0" y="0"/>
          <a:chExt cx="0" cy="0"/>
        </a:xfrm>
      </p:grpSpPr>
      <p:pic>
        <p:nvPicPr>
          <p:cNvPr id="164" name="Google Shape;164;g64a843b082_0_2584"/>
          <p:cNvPicPr preferRelativeResize="0"/>
          <p:nvPr/>
        </p:nvPicPr>
        <p:blipFill rotWithShape="1">
          <a:blip r:embed="rId3">
            <a:alphaModFix/>
          </a:blip>
          <a:srcRect l="249" r="149"/>
          <a:stretch/>
        </p:blipFill>
        <p:spPr>
          <a:xfrm>
            <a:off x="0" y="6386476"/>
            <a:ext cx="12192002" cy="475385"/>
          </a:xfrm>
          <a:prstGeom prst="rect">
            <a:avLst/>
          </a:prstGeom>
          <a:noFill/>
          <a:ln>
            <a:noFill/>
          </a:ln>
        </p:spPr>
      </p:pic>
      <p:pic>
        <p:nvPicPr>
          <p:cNvPr id="165" name="Google Shape;165;g64a843b082_0_2584"/>
          <p:cNvPicPr preferRelativeResize="0"/>
          <p:nvPr/>
        </p:nvPicPr>
        <p:blipFill rotWithShape="1">
          <a:blip r:embed="rId4">
            <a:alphaModFix/>
          </a:blip>
          <a:srcRect/>
          <a:stretch/>
        </p:blipFill>
        <p:spPr>
          <a:xfrm>
            <a:off x="239350" y="6501342"/>
            <a:ext cx="886148" cy="221869"/>
          </a:xfrm>
          <a:prstGeom prst="rect">
            <a:avLst/>
          </a:prstGeom>
          <a:noFill/>
          <a:ln>
            <a:noFill/>
          </a:ln>
        </p:spPr>
      </p:pic>
      <p:sp>
        <p:nvSpPr>
          <p:cNvPr id="166" name="Google Shape;166;g64a843b082_0_2584"/>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
        <p:nvSpPr>
          <p:cNvPr id="167" name="Google Shape;167;g64a843b082_0_2584"/>
          <p:cNvSpPr txBox="1">
            <a:spLocks noGrp="1"/>
          </p:cNvSpPr>
          <p:nvPr>
            <p:ph type="body" idx="1"/>
          </p:nvPr>
        </p:nvSpPr>
        <p:spPr>
          <a:xfrm>
            <a:off x="356295" y="2564904"/>
            <a:ext cx="11596500" cy="124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100"/>
              </a:spcBef>
              <a:spcAft>
                <a:spcPts val="0"/>
              </a:spcAft>
              <a:buClr>
                <a:schemeClr val="accent1"/>
              </a:buClr>
              <a:buSzPts val="3600"/>
              <a:buFont typeface="Quattrocento Sans"/>
              <a:buNone/>
              <a:defRPr sz="4300" b="0" i="0" u="none" strike="noStrike" cap="none">
                <a:solidFill>
                  <a:schemeClr val="lt1"/>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2pPr>
            <a:lvl3pPr marL="1371600" marR="0" lvl="2"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3pPr>
            <a:lvl4pPr marL="1828800" marR="0" lvl="3"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4pPr>
            <a:lvl5pPr marL="2286000" marR="0" lvl="4"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subtítulo">
  <p:cSld name="Título y subtítulo">
    <p:spTree>
      <p:nvGrpSpPr>
        <p:cNvPr id="1" name="Shape 18"/>
        <p:cNvGrpSpPr/>
        <p:nvPr/>
      </p:nvGrpSpPr>
      <p:grpSpPr>
        <a:xfrm>
          <a:off x="0" y="0"/>
          <a:ext cx="0" cy="0"/>
          <a:chOff x="0" y="0"/>
          <a:chExt cx="0" cy="0"/>
        </a:xfrm>
      </p:grpSpPr>
      <p:sp>
        <p:nvSpPr>
          <p:cNvPr id="19" name="Google Shape;19;p47"/>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20" name="Google Shape;20;p47"/>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0" i="0" u="none" strike="noStrike" cap="none">
                <a:solidFill>
                  <a:srgbClr val="393939"/>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 name="Google Shape;21;p47"/>
          <p:cNvSpPr txBox="1"/>
          <p:nvPr/>
        </p:nvSpPr>
        <p:spPr>
          <a:xfrm>
            <a:off x="572555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22" name="Google Shape;22;p47"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23" name="Google Shape;23;p47"/>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24" name="Google Shape;24;p47"/>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25" name="Google Shape;25;p47"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168"/>
        <p:cNvGrpSpPr/>
        <p:nvPr/>
      </p:nvGrpSpPr>
      <p:grpSpPr>
        <a:xfrm>
          <a:off x="0" y="0"/>
          <a:ext cx="0" cy="0"/>
          <a:chOff x="0" y="0"/>
          <a:chExt cx="0" cy="0"/>
        </a:xfrm>
      </p:grpSpPr>
      <p:pic>
        <p:nvPicPr>
          <p:cNvPr id="169" name="Google Shape;169;g64a843b082_0_2589"/>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170" name="Google Shape;170;g64a843b082_0_2589"/>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171" name="Google Shape;171;g64a843b082_0_2589" descr="C:\Users\lcittanti\Documents\recursos hexacta\hexacta logo oscuro-01.png"/>
          <p:cNvPicPr preferRelativeResize="0"/>
          <p:nvPr/>
        </p:nvPicPr>
        <p:blipFill rotWithShape="1">
          <a:blip r:embed="rId4">
            <a:alphaModFix/>
          </a:blip>
          <a:srcRect/>
          <a:stretch/>
        </p:blipFill>
        <p:spPr>
          <a:xfrm>
            <a:off x="239349" y="6511303"/>
            <a:ext cx="911064" cy="221869"/>
          </a:xfrm>
          <a:prstGeom prst="rect">
            <a:avLst/>
          </a:prstGeom>
          <a:noFill/>
          <a:ln>
            <a:noFill/>
          </a:ln>
        </p:spPr>
      </p:pic>
      <p:sp>
        <p:nvSpPr>
          <p:cNvPr id="172" name="Google Shape;172;g64a843b082_0_2589"/>
          <p:cNvSpPr/>
          <p:nvPr/>
        </p:nvSpPr>
        <p:spPr>
          <a:xfrm>
            <a:off x="3791744" y="425716"/>
            <a:ext cx="8160900" cy="5786700"/>
          </a:xfrm>
          <a:prstGeom prst="rect">
            <a:avLst/>
          </a:prstGeom>
          <a:solidFill>
            <a:srgbClr val="F2F2F2">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3" name="Google Shape;173;g64a843b082_0_2589"/>
          <p:cNvSpPr txBox="1"/>
          <p:nvPr/>
        </p:nvSpPr>
        <p:spPr>
          <a:xfrm>
            <a:off x="239184" y="425714"/>
            <a:ext cx="3456300" cy="790500"/>
          </a:xfrm>
          <a:prstGeom prst="rect">
            <a:avLst/>
          </a:prstGeom>
          <a:noFill/>
          <a:ln>
            <a:noFill/>
          </a:ln>
        </p:spPr>
        <p:txBody>
          <a:bodyPr spcFirstLastPara="1" wrap="square" lIns="91425" tIns="45700" rIns="91425" bIns="45700" anchor="t" anchorCtr="0">
            <a:noAutofit/>
          </a:bodyPr>
          <a:lstStyle/>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a:p>
            <a:pPr marL="596900"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accent1"/>
                </a:solidFill>
                <a:latin typeface="Quattrocento Sans"/>
                <a:ea typeface="Quattrocento Sans"/>
                <a:cs typeface="Quattrocento Sans"/>
                <a:sym typeface="Quattrocento Sans"/>
              </a:rPr>
              <a:t>Agenda</a:t>
            </a:r>
            <a:endParaRPr sz="15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p:txBody>
      </p:sp>
      <p:pic>
        <p:nvPicPr>
          <p:cNvPr id="174" name="Google Shape;174;g64a843b082_0_2589"/>
          <p:cNvPicPr preferRelativeResize="0"/>
          <p:nvPr/>
        </p:nvPicPr>
        <p:blipFill rotWithShape="1">
          <a:blip r:embed="rId5">
            <a:alphaModFix/>
          </a:blip>
          <a:srcRect/>
          <a:stretch/>
        </p:blipFill>
        <p:spPr>
          <a:xfrm>
            <a:off x="431371" y="619541"/>
            <a:ext cx="336120" cy="473041"/>
          </a:xfrm>
          <a:prstGeom prst="rect">
            <a:avLst/>
          </a:prstGeom>
          <a:noFill/>
          <a:ln>
            <a:noFill/>
          </a:ln>
        </p:spPr>
      </p:pic>
      <p:sp>
        <p:nvSpPr>
          <p:cNvPr id="175" name="Google Shape;175;g64a843b082_0_2589"/>
          <p:cNvSpPr txBox="1">
            <a:spLocks noGrp="1"/>
          </p:cNvSpPr>
          <p:nvPr>
            <p:ph type="body" idx="1"/>
          </p:nvPr>
        </p:nvSpPr>
        <p:spPr>
          <a:xfrm>
            <a:off x="3983766" y="933451"/>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6" name="Google Shape;176;g64a843b082_0_2589"/>
          <p:cNvSpPr txBox="1">
            <a:spLocks noGrp="1"/>
          </p:cNvSpPr>
          <p:nvPr>
            <p:ph type="body" idx="2"/>
          </p:nvPr>
        </p:nvSpPr>
        <p:spPr>
          <a:xfrm>
            <a:off x="3983766" y="2277600"/>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7" name="Google Shape;177;g64a843b082_0_2589"/>
          <p:cNvSpPr txBox="1">
            <a:spLocks noGrp="1"/>
          </p:cNvSpPr>
          <p:nvPr>
            <p:ph type="body" idx="3"/>
          </p:nvPr>
        </p:nvSpPr>
        <p:spPr>
          <a:xfrm>
            <a:off x="3983766" y="1605923"/>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_selecionado">
  <p:cSld name="Agenda_selecionado">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g64a843b082_0_2599"/>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180" name="Google Shape;180;g64a843b082_0_2599"/>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181" name="Google Shape;181;g64a843b082_0_2599" descr="C:\Users\lcittanti\Documents\recursos hexacta\hexacta logo oscuro-01.png"/>
          <p:cNvPicPr preferRelativeResize="0"/>
          <p:nvPr/>
        </p:nvPicPr>
        <p:blipFill rotWithShape="1">
          <a:blip r:embed="rId4">
            <a:alphaModFix/>
          </a:blip>
          <a:srcRect/>
          <a:stretch/>
        </p:blipFill>
        <p:spPr>
          <a:xfrm>
            <a:off x="239349" y="6511303"/>
            <a:ext cx="911064" cy="221869"/>
          </a:xfrm>
          <a:prstGeom prst="rect">
            <a:avLst/>
          </a:prstGeom>
          <a:noFill/>
          <a:ln>
            <a:noFill/>
          </a:ln>
        </p:spPr>
      </p:pic>
      <p:sp>
        <p:nvSpPr>
          <p:cNvPr id="182" name="Google Shape;182;g64a843b082_0_2599"/>
          <p:cNvSpPr/>
          <p:nvPr/>
        </p:nvSpPr>
        <p:spPr>
          <a:xfrm>
            <a:off x="3791744" y="425716"/>
            <a:ext cx="8160900" cy="5786700"/>
          </a:xfrm>
          <a:prstGeom prst="rect">
            <a:avLst/>
          </a:prstGeom>
          <a:solidFill>
            <a:srgbClr val="F2F2F2">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3" name="Google Shape;183;g64a843b082_0_2599"/>
          <p:cNvSpPr txBox="1"/>
          <p:nvPr/>
        </p:nvSpPr>
        <p:spPr>
          <a:xfrm>
            <a:off x="239184" y="425714"/>
            <a:ext cx="3456300" cy="790500"/>
          </a:xfrm>
          <a:prstGeom prst="rect">
            <a:avLst/>
          </a:prstGeom>
          <a:noFill/>
          <a:ln>
            <a:noFill/>
          </a:ln>
        </p:spPr>
        <p:txBody>
          <a:bodyPr spcFirstLastPara="1" wrap="square" lIns="91425" tIns="45700" rIns="91425" bIns="45700" anchor="t" anchorCtr="0">
            <a:noAutofit/>
          </a:bodyPr>
          <a:lstStyle/>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a:p>
            <a:pPr marL="596900"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accent1"/>
                </a:solidFill>
                <a:latin typeface="Quattrocento Sans"/>
                <a:ea typeface="Quattrocento Sans"/>
                <a:cs typeface="Quattrocento Sans"/>
                <a:sym typeface="Quattrocento Sans"/>
              </a:rPr>
              <a:t>Agenda</a:t>
            </a:r>
            <a:endParaRPr sz="15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p:txBody>
      </p:sp>
      <p:pic>
        <p:nvPicPr>
          <p:cNvPr id="184" name="Google Shape;184;g64a843b082_0_2599"/>
          <p:cNvPicPr preferRelativeResize="0"/>
          <p:nvPr/>
        </p:nvPicPr>
        <p:blipFill rotWithShape="1">
          <a:blip r:embed="rId5">
            <a:alphaModFix/>
          </a:blip>
          <a:srcRect/>
          <a:stretch/>
        </p:blipFill>
        <p:spPr>
          <a:xfrm>
            <a:off x="431371" y="619541"/>
            <a:ext cx="336120" cy="473041"/>
          </a:xfrm>
          <a:prstGeom prst="rect">
            <a:avLst/>
          </a:prstGeom>
          <a:noFill/>
          <a:ln>
            <a:noFill/>
          </a:ln>
        </p:spPr>
      </p:pic>
      <p:sp>
        <p:nvSpPr>
          <p:cNvPr id="185" name="Google Shape;185;g64a843b082_0_2599"/>
          <p:cNvSpPr txBox="1">
            <a:spLocks noGrp="1"/>
          </p:cNvSpPr>
          <p:nvPr>
            <p:ph type="body" idx="1"/>
          </p:nvPr>
        </p:nvSpPr>
        <p:spPr>
          <a:xfrm>
            <a:off x="3983766" y="933451"/>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6" name="Google Shape;186;g64a843b082_0_2599"/>
          <p:cNvSpPr txBox="1">
            <a:spLocks noGrp="1"/>
          </p:cNvSpPr>
          <p:nvPr>
            <p:ph type="body" idx="2"/>
          </p:nvPr>
        </p:nvSpPr>
        <p:spPr>
          <a:xfrm>
            <a:off x="3983766" y="1605923"/>
            <a:ext cx="7680900" cy="474900"/>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100"/>
              </a:spcBef>
              <a:spcAft>
                <a:spcPts val="0"/>
              </a:spcAft>
              <a:buClr>
                <a:schemeClr val="accent1"/>
              </a:buClr>
              <a:buSzPts val="1700"/>
              <a:buFont typeface="Quattrocento Sans"/>
              <a:buChar char="&gt;"/>
              <a:defRPr sz="2000" b="0" i="0" u="none" strike="noStrike" cap="none">
                <a:solidFill>
                  <a:schemeClr val="accent1"/>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7" name="Google Shape;187;g64a843b082_0_2599"/>
          <p:cNvSpPr txBox="1">
            <a:spLocks noGrp="1"/>
          </p:cNvSpPr>
          <p:nvPr>
            <p:ph type="body" idx="3"/>
          </p:nvPr>
        </p:nvSpPr>
        <p:spPr>
          <a:xfrm>
            <a:off x="3983766" y="2277600"/>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subtítulo y contenido ">
  <p:cSld name="Título, subtítulo y contenido ">
    <p:spTree>
      <p:nvGrpSpPr>
        <p:cNvPr id="1" name="Shape 188"/>
        <p:cNvGrpSpPr/>
        <p:nvPr/>
      </p:nvGrpSpPr>
      <p:grpSpPr>
        <a:xfrm>
          <a:off x="0" y="0"/>
          <a:ext cx="0" cy="0"/>
          <a:chOff x="0" y="0"/>
          <a:chExt cx="0" cy="0"/>
        </a:xfrm>
      </p:grpSpPr>
      <p:sp>
        <p:nvSpPr>
          <p:cNvPr id="189" name="Google Shape;189;g64a843b082_0_2609"/>
          <p:cNvSpPr txBox="1">
            <a:spLocks noGrp="1"/>
          </p:cNvSpPr>
          <p:nvPr>
            <p:ph type="body" idx="1"/>
          </p:nvPr>
        </p:nvSpPr>
        <p:spPr>
          <a:xfrm>
            <a:off x="238754" y="1219564"/>
            <a:ext cx="11713500" cy="4992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0" name="Google Shape;190;g64a843b082_0_2609"/>
          <p:cNvSpPr txBox="1">
            <a:spLocks noGrp="1"/>
          </p:cNvSpPr>
          <p:nvPr>
            <p:ph type="body" idx="2"/>
          </p:nvPr>
        </p:nvSpPr>
        <p:spPr>
          <a:xfrm>
            <a:off x="239184" y="267979"/>
            <a:ext cx="11713500" cy="47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1" name="Google Shape;191;g64a843b082_0_2609"/>
          <p:cNvSpPr txBox="1">
            <a:spLocks noGrp="1"/>
          </p:cNvSpPr>
          <p:nvPr>
            <p:ph type="body" idx="3"/>
          </p:nvPr>
        </p:nvSpPr>
        <p:spPr>
          <a:xfrm>
            <a:off x="239184" y="836448"/>
            <a:ext cx="11713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2" name="Google Shape;192;g64a843b082_0_2609"/>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193" name="Google Shape;193;g64a843b082_0_2609"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194" name="Google Shape;194;g64a843b082_0_2609"/>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195" name="Google Shape;195;g64a843b082_0_2609"/>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196" name="Google Shape;196;g64a843b082_0_2609"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197"/>
        <p:cNvGrpSpPr/>
        <p:nvPr/>
      </p:nvGrpSpPr>
      <p:grpSpPr>
        <a:xfrm>
          <a:off x="0" y="0"/>
          <a:ext cx="0" cy="0"/>
          <a:chOff x="0" y="0"/>
          <a:chExt cx="0" cy="0"/>
        </a:xfrm>
      </p:grpSpPr>
      <p:sp>
        <p:nvSpPr>
          <p:cNvPr id="198" name="Google Shape;198;g64a843b082_0_261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99" name="Google Shape;199;g64a843b082_0_2618"/>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00" name="Google Shape;200;g64a843b082_0_2618"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201" name="Google Shape;201;g64a843b082_0_2618"/>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202" name="Google Shape;202;g64a843b082_0_2618"/>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03" name="Google Shape;203;g64a843b082_0_2618"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contenido y recuadro">
  <p:cSld name="Título, contenido y recuadro">
    <p:spTree>
      <p:nvGrpSpPr>
        <p:cNvPr id="1" name="Shape 204"/>
        <p:cNvGrpSpPr/>
        <p:nvPr/>
      </p:nvGrpSpPr>
      <p:grpSpPr>
        <a:xfrm>
          <a:off x="0" y="0"/>
          <a:ext cx="0" cy="0"/>
          <a:chOff x="0" y="0"/>
          <a:chExt cx="0" cy="0"/>
        </a:xfrm>
      </p:grpSpPr>
      <p:sp>
        <p:nvSpPr>
          <p:cNvPr id="205" name="Google Shape;205;g64a843b082_0_2625"/>
          <p:cNvSpPr txBox="1">
            <a:spLocks noGrp="1"/>
          </p:cNvSpPr>
          <p:nvPr>
            <p:ph type="body" idx="1"/>
          </p:nvPr>
        </p:nvSpPr>
        <p:spPr>
          <a:xfrm>
            <a:off x="240277" y="1220755"/>
            <a:ext cx="7872000" cy="49923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06" name="Google Shape;206;g64a843b082_0_2625"/>
          <p:cNvSpPr txBox="1">
            <a:spLocks noGrp="1"/>
          </p:cNvSpPr>
          <p:nvPr>
            <p:ph type="body" idx="2"/>
          </p:nvPr>
        </p:nvSpPr>
        <p:spPr>
          <a:xfrm>
            <a:off x="239349" y="260450"/>
            <a:ext cx="11713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07" name="Google Shape;207;g64a843b082_0_2625"/>
          <p:cNvSpPr txBox="1">
            <a:spLocks noGrp="1"/>
          </p:cNvSpPr>
          <p:nvPr>
            <p:ph type="body" idx="3"/>
          </p:nvPr>
        </p:nvSpPr>
        <p:spPr>
          <a:xfrm>
            <a:off x="240277" y="837638"/>
            <a:ext cx="78720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08" name="Google Shape;208;g64a843b082_0_2625"/>
          <p:cNvSpPr/>
          <p:nvPr/>
        </p:nvSpPr>
        <p:spPr>
          <a:xfrm>
            <a:off x="8304247" y="836713"/>
            <a:ext cx="3648300" cy="5375700"/>
          </a:xfrm>
          <a:prstGeom prst="rect">
            <a:avLst/>
          </a:prstGeom>
          <a:solidFill>
            <a:srgbClr val="F2F2F2">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09" name="Google Shape;209;g64a843b082_0_2625"/>
          <p:cNvSpPr txBox="1">
            <a:spLocks noGrp="1"/>
          </p:cNvSpPr>
          <p:nvPr>
            <p:ph type="body" idx="4"/>
          </p:nvPr>
        </p:nvSpPr>
        <p:spPr>
          <a:xfrm>
            <a:off x="8496270" y="1412776"/>
            <a:ext cx="3264900" cy="46089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1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1pPr>
            <a:lvl2pPr marL="914400" marR="0" lvl="1"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2pPr>
            <a:lvl3pPr marL="1371600" marR="0" lvl="2"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3pPr>
            <a:lvl4pPr marL="1828800" marR="0" lvl="3"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4pPr>
            <a:lvl5pPr marL="2286000" marR="0" lvl="4"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0" name="Google Shape;210;g64a843b082_0_2625"/>
          <p:cNvSpPr txBox="1">
            <a:spLocks noGrp="1"/>
          </p:cNvSpPr>
          <p:nvPr>
            <p:ph type="body" idx="5"/>
          </p:nvPr>
        </p:nvSpPr>
        <p:spPr>
          <a:xfrm>
            <a:off x="8496268" y="1028733"/>
            <a:ext cx="3264300" cy="384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11" name="Google Shape;211;g64a843b082_0_2625"/>
          <p:cNvPicPr preferRelativeResize="0"/>
          <p:nvPr/>
        </p:nvPicPr>
        <p:blipFill rotWithShape="1">
          <a:blip r:embed="rId2">
            <a:alphaModFix/>
          </a:blip>
          <a:srcRect l="239" r="159"/>
          <a:stretch/>
        </p:blipFill>
        <p:spPr>
          <a:xfrm>
            <a:off x="0" y="6386475"/>
            <a:ext cx="12191998" cy="471525"/>
          </a:xfrm>
          <a:prstGeom prst="rect">
            <a:avLst/>
          </a:prstGeom>
          <a:noFill/>
          <a:ln>
            <a:noFill/>
          </a:ln>
        </p:spPr>
      </p:pic>
      <p:sp>
        <p:nvSpPr>
          <p:cNvPr id="212" name="Google Shape;212;g64a843b082_0_2625"/>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13" name="Google Shape;213;g64a843b082_0_2625" descr="C:\Users\lcittanti\Documents\recursos hexacta\hexacta logo oscuro-01.png"/>
          <p:cNvPicPr preferRelativeResize="0"/>
          <p:nvPr/>
        </p:nvPicPr>
        <p:blipFill rotWithShape="1">
          <a:blip r:embed="rId3">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columnas y subtítulos">
  <p:cSld name="2 columnas y subtítulos">
    <p:spTree>
      <p:nvGrpSpPr>
        <p:cNvPr id="1" name="Shape 214"/>
        <p:cNvGrpSpPr/>
        <p:nvPr/>
      </p:nvGrpSpPr>
      <p:grpSpPr>
        <a:xfrm>
          <a:off x="0" y="0"/>
          <a:ext cx="0" cy="0"/>
          <a:chOff x="0" y="0"/>
          <a:chExt cx="0" cy="0"/>
        </a:xfrm>
      </p:grpSpPr>
      <p:sp>
        <p:nvSpPr>
          <p:cNvPr id="215" name="Google Shape;215;g64a843b082_0_2635"/>
          <p:cNvSpPr txBox="1">
            <a:spLocks noGrp="1"/>
          </p:cNvSpPr>
          <p:nvPr>
            <p:ph type="body" idx="1"/>
          </p:nvPr>
        </p:nvSpPr>
        <p:spPr>
          <a:xfrm>
            <a:off x="239184" y="260582"/>
            <a:ext cx="11713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6" name="Google Shape;216;g64a843b082_0_2635"/>
          <p:cNvSpPr txBox="1">
            <a:spLocks noGrp="1"/>
          </p:cNvSpPr>
          <p:nvPr>
            <p:ph type="body" idx="2"/>
          </p:nvPr>
        </p:nvSpPr>
        <p:spPr>
          <a:xfrm>
            <a:off x="239185" y="1316764"/>
            <a:ext cx="5664900" cy="470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7" name="Google Shape;217;g64a843b082_0_2635"/>
          <p:cNvSpPr txBox="1">
            <a:spLocks noGrp="1"/>
          </p:cNvSpPr>
          <p:nvPr>
            <p:ph type="body" idx="3"/>
          </p:nvPr>
        </p:nvSpPr>
        <p:spPr>
          <a:xfrm>
            <a:off x="239185" y="836712"/>
            <a:ext cx="5664900" cy="384000"/>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1"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8" name="Google Shape;218;g64a843b082_0_2635"/>
          <p:cNvSpPr txBox="1">
            <a:spLocks noGrp="1"/>
          </p:cNvSpPr>
          <p:nvPr>
            <p:ph type="body" idx="4"/>
          </p:nvPr>
        </p:nvSpPr>
        <p:spPr>
          <a:xfrm>
            <a:off x="6288022" y="836712"/>
            <a:ext cx="5664900" cy="384000"/>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1"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19" name="Google Shape;219;g64a843b082_0_2635"/>
          <p:cNvSpPr txBox="1">
            <a:spLocks noGrp="1"/>
          </p:cNvSpPr>
          <p:nvPr>
            <p:ph type="body" idx="5"/>
          </p:nvPr>
        </p:nvSpPr>
        <p:spPr>
          <a:xfrm>
            <a:off x="6288022" y="1316764"/>
            <a:ext cx="5664900" cy="470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0" name="Google Shape;220;g64a843b082_0_2635"/>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21" name="Google Shape;221;g64a843b082_0_2635"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222" name="Google Shape;222;g64a843b082_0_2635"/>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223" name="Google Shape;223;g64a843b082_0_2635"/>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24" name="Google Shape;224;g64a843b082_0_2635"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columnas">
  <p:cSld name="2 columnas">
    <p:spTree>
      <p:nvGrpSpPr>
        <p:cNvPr id="1" name="Shape 225"/>
        <p:cNvGrpSpPr/>
        <p:nvPr/>
      </p:nvGrpSpPr>
      <p:grpSpPr>
        <a:xfrm>
          <a:off x="0" y="0"/>
          <a:ext cx="0" cy="0"/>
          <a:chOff x="0" y="0"/>
          <a:chExt cx="0" cy="0"/>
        </a:xfrm>
      </p:grpSpPr>
      <p:sp>
        <p:nvSpPr>
          <p:cNvPr id="226" name="Google Shape;226;g64a843b082_0_2646"/>
          <p:cNvSpPr txBox="1">
            <a:spLocks noGrp="1"/>
          </p:cNvSpPr>
          <p:nvPr>
            <p:ph type="body" idx="1"/>
          </p:nvPr>
        </p:nvSpPr>
        <p:spPr>
          <a:xfrm>
            <a:off x="6288022" y="836713"/>
            <a:ext cx="5664900" cy="518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7" name="Google Shape;227;g64a843b082_0_2646"/>
          <p:cNvSpPr txBox="1">
            <a:spLocks noGrp="1"/>
          </p:cNvSpPr>
          <p:nvPr>
            <p:ph type="body" idx="2"/>
          </p:nvPr>
        </p:nvSpPr>
        <p:spPr>
          <a:xfrm>
            <a:off x="239184" y="260582"/>
            <a:ext cx="11713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8" name="Google Shape;228;g64a843b082_0_2646"/>
          <p:cNvSpPr txBox="1">
            <a:spLocks noGrp="1"/>
          </p:cNvSpPr>
          <p:nvPr>
            <p:ph type="body" idx="3"/>
          </p:nvPr>
        </p:nvSpPr>
        <p:spPr>
          <a:xfrm>
            <a:off x="239185" y="836713"/>
            <a:ext cx="5664900" cy="518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29" name="Google Shape;229;g64a843b082_0_2646"/>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30" name="Google Shape;230;g64a843b082_0_2646"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231" name="Google Shape;231;g64a843b082_0_2646"/>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232" name="Google Shape;232;g64a843b082_0_2646"/>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33" name="Google Shape;233;g64a843b082_0_2646"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Subtítulo, gráfico y columna">
  <p:cSld name="Título, Subtítulo, gráfico y columna">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g64a843b082_0_2655"/>
          <p:cNvSpPr txBox="1">
            <a:spLocks noGrp="1"/>
          </p:cNvSpPr>
          <p:nvPr>
            <p:ph type="body" idx="1"/>
          </p:nvPr>
        </p:nvSpPr>
        <p:spPr>
          <a:xfrm>
            <a:off x="8016215" y="836449"/>
            <a:ext cx="3936300" cy="53760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1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1pPr>
            <a:lvl2pPr marL="914400" marR="0" lvl="1"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2pPr>
            <a:lvl3pPr marL="1371600" marR="0" lvl="2"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3pPr>
            <a:lvl4pPr marL="1828800" marR="0" lvl="3"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4pPr>
            <a:lvl5pPr marL="2286000" marR="0" lvl="4"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36" name="Google Shape;236;g64a843b082_0_2655"/>
          <p:cNvSpPr txBox="1">
            <a:spLocks noGrp="1"/>
          </p:cNvSpPr>
          <p:nvPr>
            <p:ph type="body" idx="2"/>
          </p:nvPr>
        </p:nvSpPr>
        <p:spPr>
          <a:xfrm>
            <a:off x="239185" y="1205501"/>
            <a:ext cx="7489500" cy="5006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37" name="Google Shape;237;g64a843b082_0_2655"/>
          <p:cNvSpPr txBox="1">
            <a:spLocks noGrp="1"/>
          </p:cNvSpPr>
          <p:nvPr>
            <p:ph type="body" idx="3"/>
          </p:nvPr>
        </p:nvSpPr>
        <p:spPr>
          <a:xfrm>
            <a:off x="239184" y="257145"/>
            <a:ext cx="11713500" cy="483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38" name="Google Shape;238;g64a843b082_0_2655"/>
          <p:cNvPicPr preferRelativeResize="0"/>
          <p:nvPr/>
        </p:nvPicPr>
        <p:blipFill rotWithShape="1">
          <a:blip r:embed="rId3">
            <a:alphaModFix/>
          </a:blip>
          <a:srcRect l="249" r="149"/>
          <a:stretch/>
        </p:blipFill>
        <p:spPr>
          <a:xfrm>
            <a:off x="0" y="6386476"/>
            <a:ext cx="12192002" cy="475385"/>
          </a:xfrm>
          <a:prstGeom prst="rect">
            <a:avLst/>
          </a:prstGeom>
          <a:noFill/>
          <a:ln>
            <a:noFill/>
          </a:ln>
        </p:spPr>
      </p:pic>
      <p:sp>
        <p:nvSpPr>
          <p:cNvPr id="239" name="Google Shape;239;g64a843b082_0_2655"/>
          <p:cNvSpPr txBox="1">
            <a:spLocks noGrp="1"/>
          </p:cNvSpPr>
          <p:nvPr>
            <p:ph type="body" idx="4"/>
          </p:nvPr>
        </p:nvSpPr>
        <p:spPr>
          <a:xfrm>
            <a:off x="239184" y="822385"/>
            <a:ext cx="7489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40" name="Google Shape;240;g64a843b082_0_2655"/>
          <p:cNvPicPr preferRelativeResize="0"/>
          <p:nvPr/>
        </p:nvPicPr>
        <p:blipFill rotWithShape="1">
          <a:blip r:embed="rId4">
            <a:alphaModFix/>
          </a:blip>
          <a:srcRect/>
          <a:stretch/>
        </p:blipFill>
        <p:spPr>
          <a:xfrm>
            <a:off x="239350" y="6501342"/>
            <a:ext cx="886148" cy="221869"/>
          </a:xfrm>
          <a:prstGeom prst="rect">
            <a:avLst/>
          </a:prstGeom>
          <a:noFill/>
          <a:ln>
            <a:noFill/>
          </a:ln>
        </p:spPr>
      </p:pic>
      <p:sp>
        <p:nvSpPr>
          <p:cNvPr id="241" name="Google Shape;241;g64a843b082_0_2655"/>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raficos oscuro Titulo">
  <p:cSld name="Graficos oscuro Titulo">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g64a843b082_0_2663"/>
          <p:cNvSpPr txBox="1">
            <a:spLocks noGrp="1"/>
          </p:cNvSpPr>
          <p:nvPr>
            <p:ph type="body" idx="1"/>
          </p:nvPr>
        </p:nvSpPr>
        <p:spPr>
          <a:xfrm>
            <a:off x="239184" y="260354"/>
            <a:ext cx="11527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44" name="Google Shape;244;g64a843b082_0_2663"/>
          <p:cNvPicPr preferRelativeResize="0"/>
          <p:nvPr/>
        </p:nvPicPr>
        <p:blipFill rotWithShape="1">
          <a:blip r:embed="rId3">
            <a:alphaModFix/>
          </a:blip>
          <a:srcRect l="249" r="149"/>
          <a:stretch/>
        </p:blipFill>
        <p:spPr>
          <a:xfrm>
            <a:off x="3" y="6386480"/>
            <a:ext cx="12192002" cy="475384"/>
          </a:xfrm>
          <a:prstGeom prst="rect">
            <a:avLst/>
          </a:prstGeom>
          <a:noFill/>
          <a:ln>
            <a:noFill/>
          </a:ln>
        </p:spPr>
      </p:pic>
      <p:pic>
        <p:nvPicPr>
          <p:cNvPr id="245" name="Google Shape;245;g64a843b082_0_2663"/>
          <p:cNvPicPr preferRelativeResize="0"/>
          <p:nvPr/>
        </p:nvPicPr>
        <p:blipFill rotWithShape="1">
          <a:blip r:embed="rId4">
            <a:alphaModFix/>
          </a:blip>
          <a:srcRect/>
          <a:stretch/>
        </p:blipFill>
        <p:spPr>
          <a:xfrm>
            <a:off x="239353" y="6501343"/>
            <a:ext cx="886147" cy="221869"/>
          </a:xfrm>
          <a:prstGeom prst="rect">
            <a:avLst/>
          </a:prstGeom>
          <a:noFill/>
          <a:ln>
            <a:noFill/>
          </a:ln>
        </p:spPr>
      </p:pic>
      <p:sp>
        <p:nvSpPr>
          <p:cNvPr id="246" name="Google Shape;246;g64a843b082_0_2663"/>
          <p:cNvSpPr txBox="1"/>
          <p:nvPr/>
        </p:nvSpPr>
        <p:spPr>
          <a:xfrm>
            <a:off x="5821562" y="6502115"/>
            <a:ext cx="6227100" cy="287100"/>
          </a:xfrm>
          <a:prstGeom prst="rect">
            <a:avLst/>
          </a:prstGeom>
          <a:noFill/>
          <a:ln>
            <a:noFill/>
          </a:ln>
        </p:spPr>
        <p:txBody>
          <a:bodyPr spcFirstLastPara="1" wrap="square" lIns="121900" tIns="60975" rIns="121900" bIns="60975"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ortada con foto">
  <p:cSld name="portada con foto">
    <p:bg>
      <p:bgPr>
        <a:solidFill>
          <a:srgbClr val="D7D7D7"/>
        </a:solidFill>
        <a:effectLst/>
      </p:bgPr>
    </p:bg>
    <p:spTree>
      <p:nvGrpSpPr>
        <p:cNvPr id="1" name="Shape 249"/>
        <p:cNvGrpSpPr/>
        <p:nvPr/>
      </p:nvGrpSpPr>
      <p:grpSpPr>
        <a:xfrm>
          <a:off x="0" y="0"/>
          <a:ext cx="0" cy="0"/>
          <a:chOff x="0" y="0"/>
          <a:chExt cx="0" cy="0"/>
        </a:xfrm>
      </p:grpSpPr>
      <p:pic>
        <p:nvPicPr>
          <p:cNvPr id="250" name="Google Shape;250;g64a843b082_0_2679"/>
          <p:cNvPicPr preferRelativeResize="0"/>
          <p:nvPr/>
        </p:nvPicPr>
        <p:blipFill rotWithShape="1">
          <a:blip r:embed="rId2">
            <a:alphaModFix/>
          </a:blip>
          <a:srcRect/>
          <a:stretch/>
        </p:blipFill>
        <p:spPr>
          <a:xfrm>
            <a:off x="-31214" y="0"/>
            <a:ext cx="12220891" cy="6858000"/>
          </a:xfrm>
          <a:prstGeom prst="rect">
            <a:avLst/>
          </a:prstGeom>
          <a:noFill/>
          <a:ln>
            <a:noFill/>
          </a:ln>
        </p:spPr>
      </p:pic>
      <p:sp>
        <p:nvSpPr>
          <p:cNvPr id="251" name="Google Shape;251;g64a843b082_0_2679"/>
          <p:cNvSpPr/>
          <p:nvPr/>
        </p:nvSpPr>
        <p:spPr>
          <a:xfrm>
            <a:off x="-33536" y="4581128"/>
            <a:ext cx="12225600" cy="1248000"/>
          </a:xfrm>
          <a:prstGeom prst="rect">
            <a:avLst/>
          </a:prstGeom>
          <a:solidFill>
            <a:srgbClr val="FFFFFF">
              <a:alpha val="784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pic>
        <p:nvPicPr>
          <p:cNvPr id="252" name="Google Shape;252;g64a843b082_0_2679"/>
          <p:cNvPicPr preferRelativeResize="0"/>
          <p:nvPr/>
        </p:nvPicPr>
        <p:blipFill rotWithShape="1">
          <a:blip r:embed="rId3">
            <a:alphaModFix/>
          </a:blip>
          <a:srcRect/>
          <a:stretch/>
        </p:blipFill>
        <p:spPr>
          <a:xfrm>
            <a:off x="10224459" y="6021288"/>
            <a:ext cx="1711845" cy="428603"/>
          </a:xfrm>
          <a:prstGeom prst="rect">
            <a:avLst/>
          </a:prstGeom>
          <a:noFill/>
          <a:ln>
            <a:noFill/>
          </a:ln>
        </p:spPr>
      </p:pic>
      <p:sp>
        <p:nvSpPr>
          <p:cNvPr id="253" name="Google Shape;253;g64a843b082_0_2679"/>
          <p:cNvSpPr txBox="1">
            <a:spLocks noGrp="1"/>
          </p:cNvSpPr>
          <p:nvPr>
            <p:ph type="body" idx="1"/>
          </p:nvPr>
        </p:nvSpPr>
        <p:spPr>
          <a:xfrm>
            <a:off x="334434" y="4677139"/>
            <a:ext cx="9698100" cy="4809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100"/>
              </a:spcBef>
              <a:spcAft>
                <a:spcPts val="0"/>
              </a:spcAft>
              <a:buClr>
                <a:schemeClr val="accent1"/>
              </a:buClr>
              <a:buSzPts val="2300"/>
              <a:buFont typeface="Quattrocento Sans"/>
              <a:buNone/>
              <a:defRPr sz="2700" b="0" i="0" u="none" strike="noStrike" cap="none">
                <a:solidFill>
                  <a:schemeClr val="dk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4" name="Google Shape;254;g64a843b082_0_2679"/>
          <p:cNvSpPr>
            <a:spLocks noGrp="1"/>
          </p:cNvSpPr>
          <p:nvPr>
            <p:ph type="pic" idx="2"/>
          </p:nvPr>
        </p:nvSpPr>
        <p:spPr>
          <a:xfrm>
            <a:off x="10128672" y="4677139"/>
            <a:ext cx="1807500" cy="768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100"/>
              </a:spcBef>
              <a:spcAft>
                <a:spcPts val="0"/>
              </a:spcAft>
              <a:buClr>
                <a:schemeClr val="accent1"/>
              </a:buClr>
              <a:buSzPts val="900"/>
              <a:buFont typeface="Quattrocento Sans"/>
              <a:buNone/>
              <a:defRPr sz="1100" b="0" i="0" u="none" strike="noStrike" cap="none">
                <a:solidFill>
                  <a:srgbClr val="393939"/>
                </a:solidFill>
                <a:latin typeface="Quattrocento Sans"/>
                <a:ea typeface="Quattrocento Sans"/>
                <a:cs typeface="Quattrocento Sans"/>
                <a:sym typeface="Quattrocento Sans"/>
              </a:defRPr>
            </a:lvl1pPr>
            <a:lvl2pPr marR="0" lvl="1"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R="0" lvl="2"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R="0" lvl="3"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R="0" lvl="4"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R="0" lvl="5"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5" name="Google Shape;255;g64a843b082_0_2679"/>
          <p:cNvSpPr txBox="1">
            <a:spLocks noGrp="1"/>
          </p:cNvSpPr>
          <p:nvPr>
            <p:ph type="body" idx="3"/>
          </p:nvPr>
        </p:nvSpPr>
        <p:spPr>
          <a:xfrm>
            <a:off x="334434" y="5205199"/>
            <a:ext cx="9698700" cy="52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600"/>
              <a:buFont typeface="Quattrocento Sans"/>
              <a:buNone/>
              <a:defRPr sz="19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raficos oscuro Titulo y Subtitulo">
  <p:cSld name="Graficos oscuro Titulo y Subtitulo">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48"/>
          <p:cNvSpPr txBox="1">
            <a:spLocks noGrp="1"/>
          </p:cNvSpPr>
          <p:nvPr>
            <p:ph type="body" idx="1"/>
          </p:nvPr>
        </p:nvSpPr>
        <p:spPr>
          <a:xfrm>
            <a:off x="239184" y="260354"/>
            <a:ext cx="11527437" cy="48025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8" name="Google Shape;28;p48"/>
          <p:cNvPicPr preferRelativeResize="0"/>
          <p:nvPr/>
        </p:nvPicPr>
        <p:blipFill rotWithShape="1">
          <a:blip r:embed="rId3">
            <a:alphaModFix/>
          </a:blip>
          <a:srcRect l="250" r="145"/>
          <a:stretch/>
        </p:blipFill>
        <p:spPr>
          <a:xfrm>
            <a:off x="3" y="6386480"/>
            <a:ext cx="12192000" cy="475384"/>
          </a:xfrm>
          <a:prstGeom prst="rect">
            <a:avLst/>
          </a:prstGeom>
          <a:noFill/>
          <a:ln>
            <a:noFill/>
          </a:ln>
        </p:spPr>
      </p:pic>
      <p:pic>
        <p:nvPicPr>
          <p:cNvPr id="29" name="Google Shape;29;p48"/>
          <p:cNvPicPr preferRelativeResize="0"/>
          <p:nvPr/>
        </p:nvPicPr>
        <p:blipFill rotWithShape="1">
          <a:blip r:embed="rId4">
            <a:alphaModFix/>
          </a:blip>
          <a:srcRect/>
          <a:stretch/>
        </p:blipFill>
        <p:spPr>
          <a:xfrm>
            <a:off x="239353" y="6501343"/>
            <a:ext cx="886147" cy="221869"/>
          </a:xfrm>
          <a:prstGeom prst="rect">
            <a:avLst/>
          </a:prstGeom>
          <a:noFill/>
          <a:ln>
            <a:noFill/>
          </a:ln>
        </p:spPr>
      </p:pic>
      <p:sp>
        <p:nvSpPr>
          <p:cNvPr id="30" name="Google Shape;30;p48"/>
          <p:cNvSpPr txBox="1"/>
          <p:nvPr/>
        </p:nvSpPr>
        <p:spPr>
          <a:xfrm>
            <a:off x="5821562" y="6502115"/>
            <a:ext cx="6227101" cy="287307"/>
          </a:xfrm>
          <a:prstGeom prst="rect">
            <a:avLst/>
          </a:prstGeom>
          <a:noFill/>
          <a:ln>
            <a:noFill/>
          </a:ln>
        </p:spPr>
        <p:txBody>
          <a:bodyPr spcFirstLastPara="1" wrap="square" lIns="121900" tIns="60950" rIns="121900" bIns="60950" anchor="t" anchorCtr="0">
            <a:noAutofit/>
          </a:bodyPr>
          <a:lstStyle/>
          <a:p>
            <a:pPr marL="0" marR="0" lvl="0" indent="0" algn="r" rtl="0">
              <a:lnSpc>
                <a:spcPct val="100000"/>
              </a:lnSpc>
              <a:spcBef>
                <a:spcPts val="0"/>
              </a:spcBef>
              <a:spcAft>
                <a:spcPts val="0"/>
              </a:spcAft>
              <a:buClr>
                <a:srgbClr val="3A3A3A"/>
              </a:buClr>
              <a:buSzPts val="1067"/>
              <a:buFont typeface="Quattrocento Sans"/>
              <a:buNone/>
            </a:pPr>
            <a:r>
              <a:rPr lang="es-AR" sz="1067" b="0" i="1" u="none" strike="noStrike" cap="none">
                <a:solidFill>
                  <a:srgbClr val="3A3A3A"/>
                </a:solidFill>
                <a:latin typeface="Quattrocento Sans"/>
                <a:ea typeface="Quattrocento Sans"/>
                <a:cs typeface="Quattrocento Sans"/>
                <a:sym typeface="Quattrocento Sans"/>
              </a:rPr>
              <a:t>Excellence in software development</a:t>
            </a:r>
            <a:endParaRPr sz="1067" b="0" i="1" u="none" strike="noStrike" cap="none">
              <a:solidFill>
                <a:srgbClr val="3A3A3A"/>
              </a:solidFill>
              <a:latin typeface="Quattrocento Sans"/>
              <a:ea typeface="Quattrocento Sans"/>
              <a:cs typeface="Quattrocento Sans"/>
              <a:sym typeface="Quattrocento Sans"/>
            </a:endParaRPr>
          </a:p>
        </p:txBody>
      </p:sp>
      <p:sp>
        <p:nvSpPr>
          <p:cNvPr id="31" name="Google Shape;31;p48"/>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0" i="0" u="none" strike="noStrike" cap="none">
                <a:solidFill>
                  <a:schemeClr val="l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ítulo y subtítulo">
  <p:cSld name="Título y subtítulo">
    <p:spTree>
      <p:nvGrpSpPr>
        <p:cNvPr id="1" name="Shape 256"/>
        <p:cNvGrpSpPr/>
        <p:nvPr/>
      </p:nvGrpSpPr>
      <p:grpSpPr>
        <a:xfrm>
          <a:off x="0" y="0"/>
          <a:ext cx="0" cy="0"/>
          <a:chOff x="0" y="0"/>
          <a:chExt cx="0" cy="0"/>
        </a:xfrm>
      </p:grpSpPr>
      <p:sp>
        <p:nvSpPr>
          <p:cNvPr id="257" name="Google Shape;257;g64a843b082_0_2686"/>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8" name="Google Shape;258;g64a843b082_0_2686"/>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59" name="Google Shape;259;g64a843b082_0_2686"/>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60" name="Google Shape;260;g64a843b082_0_2686"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261" name="Google Shape;261;g64a843b082_0_2686"/>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262" name="Google Shape;262;g64a843b082_0_2686"/>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63" name="Google Shape;263;g64a843b082_0_2686"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Graficos oscuro Titulo y Subtitulo">
  <p:cSld name="Graficos oscuro Titulo y Subtitulo">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g64a843b082_0_2694"/>
          <p:cNvSpPr txBox="1">
            <a:spLocks noGrp="1"/>
          </p:cNvSpPr>
          <p:nvPr>
            <p:ph type="body" idx="1"/>
          </p:nvPr>
        </p:nvSpPr>
        <p:spPr>
          <a:xfrm>
            <a:off x="239184" y="260354"/>
            <a:ext cx="11527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66" name="Google Shape;266;g64a843b082_0_2694"/>
          <p:cNvPicPr preferRelativeResize="0"/>
          <p:nvPr/>
        </p:nvPicPr>
        <p:blipFill rotWithShape="1">
          <a:blip r:embed="rId3">
            <a:alphaModFix/>
          </a:blip>
          <a:srcRect l="249" r="149"/>
          <a:stretch/>
        </p:blipFill>
        <p:spPr>
          <a:xfrm>
            <a:off x="3" y="6386480"/>
            <a:ext cx="12192002" cy="475384"/>
          </a:xfrm>
          <a:prstGeom prst="rect">
            <a:avLst/>
          </a:prstGeom>
          <a:noFill/>
          <a:ln>
            <a:noFill/>
          </a:ln>
        </p:spPr>
      </p:pic>
      <p:pic>
        <p:nvPicPr>
          <p:cNvPr id="267" name="Google Shape;267;g64a843b082_0_2694"/>
          <p:cNvPicPr preferRelativeResize="0"/>
          <p:nvPr/>
        </p:nvPicPr>
        <p:blipFill rotWithShape="1">
          <a:blip r:embed="rId4">
            <a:alphaModFix/>
          </a:blip>
          <a:srcRect/>
          <a:stretch/>
        </p:blipFill>
        <p:spPr>
          <a:xfrm>
            <a:off x="239353" y="6501343"/>
            <a:ext cx="886147" cy="221869"/>
          </a:xfrm>
          <a:prstGeom prst="rect">
            <a:avLst/>
          </a:prstGeom>
          <a:noFill/>
          <a:ln>
            <a:noFill/>
          </a:ln>
        </p:spPr>
      </p:pic>
      <p:sp>
        <p:nvSpPr>
          <p:cNvPr id="268" name="Google Shape;268;g64a843b082_0_2694"/>
          <p:cNvSpPr txBox="1"/>
          <p:nvPr/>
        </p:nvSpPr>
        <p:spPr>
          <a:xfrm>
            <a:off x="5821562" y="6502115"/>
            <a:ext cx="6227100" cy="287100"/>
          </a:xfrm>
          <a:prstGeom prst="rect">
            <a:avLst/>
          </a:prstGeom>
          <a:noFill/>
          <a:ln>
            <a:noFill/>
          </a:ln>
        </p:spPr>
        <p:txBody>
          <a:bodyPr spcFirstLastPara="1" wrap="square" lIns="121900" tIns="60975" rIns="121900" bIns="60975"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
        <p:nvSpPr>
          <p:cNvPr id="269" name="Google Shape;269;g64a843b082_0_2694"/>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final">
  <p:cSld name="Slide final">
    <p:spTree>
      <p:nvGrpSpPr>
        <p:cNvPr id="1" name="Shape 270"/>
        <p:cNvGrpSpPr/>
        <p:nvPr/>
      </p:nvGrpSpPr>
      <p:grpSpPr>
        <a:xfrm>
          <a:off x="0" y="0"/>
          <a:ext cx="0" cy="0"/>
          <a:chOff x="0" y="0"/>
          <a:chExt cx="0" cy="0"/>
        </a:xfrm>
      </p:grpSpPr>
      <p:sp>
        <p:nvSpPr>
          <p:cNvPr id="271" name="Google Shape;271;g64a843b082_0_2700"/>
          <p:cNvSpPr/>
          <p:nvPr/>
        </p:nvSpPr>
        <p:spPr>
          <a:xfrm>
            <a:off x="6096001" y="-1"/>
            <a:ext cx="6096000" cy="6858000"/>
          </a:xfrm>
          <a:prstGeom prst="rect">
            <a:avLst/>
          </a:prstGeom>
          <a:solidFill>
            <a:srgbClr val="1EA8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pic>
        <p:nvPicPr>
          <p:cNvPr id="272" name="Google Shape;272;g64a843b082_0_2700" descr="C:\Users\lcittanti\Documents\recursos hexacta\hexacta_logo-01.png"/>
          <p:cNvPicPr preferRelativeResize="0"/>
          <p:nvPr/>
        </p:nvPicPr>
        <p:blipFill rotWithShape="1">
          <a:blip r:embed="rId2">
            <a:alphaModFix/>
          </a:blip>
          <a:srcRect/>
          <a:stretch/>
        </p:blipFill>
        <p:spPr>
          <a:xfrm>
            <a:off x="6388634" y="6259515"/>
            <a:ext cx="1627580" cy="408383"/>
          </a:xfrm>
          <a:prstGeom prst="rect">
            <a:avLst/>
          </a:prstGeom>
          <a:noFill/>
          <a:ln>
            <a:noFill/>
          </a:ln>
        </p:spPr>
      </p:pic>
      <p:pic>
        <p:nvPicPr>
          <p:cNvPr id="273" name="Google Shape;273;g64a843b082_0_2700"/>
          <p:cNvPicPr preferRelativeResize="0"/>
          <p:nvPr/>
        </p:nvPicPr>
        <p:blipFill rotWithShape="1">
          <a:blip r:embed="rId3">
            <a:alphaModFix/>
          </a:blip>
          <a:srcRect l="45265"/>
          <a:stretch/>
        </p:blipFill>
        <p:spPr>
          <a:xfrm>
            <a:off x="0" y="-1"/>
            <a:ext cx="6096000" cy="6264697"/>
          </a:xfrm>
          <a:prstGeom prst="rect">
            <a:avLst/>
          </a:prstGeom>
          <a:noFill/>
          <a:ln>
            <a:noFill/>
          </a:ln>
        </p:spPr>
      </p:pic>
      <p:pic>
        <p:nvPicPr>
          <p:cNvPr id="274" name="Google Shape;274;g64a843b082_0_2700" descr="C:\Users\lcittanti\Documents\recursos hexacta\hexacta logo oscuro-01.png"/>
          <p:cNvPicPr preferRelativeResize="0"/>
          <p:nvPr/>
        </p:nvPicPr>
        <p:blipFill rotWithShape="1">
          <a:blip r:embed="rId4">
            <a:alphaModFix/>
          </a:blip>
          <a:srcRect/>
          <a:stretch/>
        </p:blipFill>
        <p:spPr>
          <a:xfrm>
            <a:off x="315588" y="6466762"/>
            <a:ext cx="911064" cy="221869"/>
          </a:xfrm>
          <a:prstGeom prst="rect">
            <a:avLst/>
          </a:prstGeom>
          <a:noFill/>
          <a:ln>
            <a:noFill/>
          </a:ln>
        </p:spPr>
      </p:pic>
      <p:sp>
        <p:nvSpPr>
          <p:cNvPr id="275" name="Google Shape;275;g64a843b082_0_2700"/>
          <p:cNvSpPr txBox="1"/>
          <p:nvPr/>
        </p:nvSpPr>
        <p:spPr>
          <a:xfrm>
            <a:off x="243950" y="638102"/>
            <a:ext cx="6144900" cy="515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ARGENTINA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Clay 2954</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Buenos Aires (C1426DLD)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 54+11+5299 5400</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BRASIL</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Cardoso de Melo 1470 – 8, Vila Olimpia </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San Pablo (04548004)</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 55+11+3045 2193</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URUGUAY</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Roque Graseras 857</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Montevideo (11300)</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 598+2+7117879</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00"/>
              <a:buFont typeface="Arial"/>
              <a:buNone/>
            </a:pPr>
            <a:r>
              <a:rPr lang="es-AR" sz="1700" b="1" i="0" u="none" strike="noStrike" cap="none">
                <a:solidFill>
                  <a:schemeClr val="dk1"/>
                </a:solidFill>
                <a:latin typeface="Quattrocento Sans"/>
                <a:ea typeface="Quattrocento Sans"/>
                <a:cs typeface="Quattrocento Sans"/>
                <a:sym typeface="Quattrocento Sans"/>
              </a:rPr>
              <a:t>USA</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12105 Sundance Ct.</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Reston (20194)</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dk1"/>
                </a:solidFill>
                <a:latin typeface="Quattrocento Sans"/>
                <a:ea typeface="Quattrocento Sans"/>
                <a:cs typeface="Quattrocento Sans"/>
                <a:sym typeface="Quattrocento Sans"/>
              </a:rPr>
              <a:t>tel:+703 842 9455</a:t>
            </a:r>
            <a:endParaRPr sz="1500" b="0" i="0" u="none" strike="noStrike" cap="none">
              <a:solidFill>
                <a:srgbClr val="000000"/>
              </a:solidFill>
              <a:latin typeface="Arial"/>
              <a:ea typeface="Arial"/>
              <a:cs typeface="Arial"/>
              <a:sym typeface="Arial"/>
            </a:endParaRPr>
          </a:p>
        </p:txBody>
      </p:sp>
      <p:pic>
        <p:nvPicPr>
          <p:cNvPr id="276" name="Google Shape;276;g64a843b082_0_2700" descr="C:\Users\lcittanti\Documents\documentos institucionales\ppt\facebook-01.png"/>
          <p:cNvPicPr preferRelativeResize="0"/>
          <p:nvPr/>
        </p:nvPicPr>
        <p:blipFill rotWithShape="1">
          <a:blip r:embed="rId5">
            <a:alphaModFix/>
          </a:blip>
          <a:srcRect/>
          <a:stretch/>
        </p:blipFill>
        <p:spPr>
          <a:xfrm>
            <a:off x="6388633" y="4220698"/>
            <a:ext cx="301589" cy="301589"/>
          </a:xfrm>
          <a:prstGeom prst="rect">
            <a:avLst/>
          </a:prstGeom>
          <a:noFill/>
          <a:ln>
            <a:noFill/>
          </a:ln>
        </p:spPr>
      </p:pic>
      <p:pic>
        <p:nvPicPr>
          <p:cNvPr id="277" name="Google Shape;277;g64a843b082_0_2700" descr="C:\Users\lcittanti\Documents\documentos institucionales\ppt\twitter-01-01.png"/>
          <p:cNvPicPr preferRelativeResize="0"/>
          <p:nvPr/>
        </p:nvPicPr>
        <p:blipFill rotWithShape="1">
          <a:blip r:embed="rId6">
            <a:alphaModFix/>
          </a:blip>
          <a:srcRect/>
          <a:stretch/>
        </p:blipFill>
        <p:spPr>
          <a:xfrm>
            <a:off x="6388634" y="4660995"/>
            <a:ext cx="297085" cy="297085"/>
          </a:xfrm>
          <a:prstGeom prst="rect">
            <a:avLst/>
          </a:prstGeom>
          <a:noFill/>
          <a:ln>
            <a:noFill/>
          </a:ln>
        </p:spPr>
      </p:pic>
      <p:sp>
        <p:nvSpPr>
          <p:cNvPr id="278" name="Google Shape;278;g64a843b082_0_2700"/>
          <p:cNvSpPr txBox="1"/>
          <p:nvPr/>
        </p:nvSpPr>
        <p:spPr>
          <a:xfrm>
            <a:off x="9936427" y="6303512"/>
            <a:ext cx="2112300" cy="35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s-AR" sz="1700" b="0" i="0" u="none" strike="noStrike" cap="none">
                <a:solidFill>
                  <a:schemeClr val="lt1"/>
                </a:solidFill>
                <a:latin typeface="Quattrocento Sans"/>
                <a:ea typeface="Quattrocento Sans"/>
                <a:cs typeface="Quattrocento Sans"/>
                <a:sym typeface="Quattrocento Sans"/>
              </a:rPr>
              <a:t>www.hexacta.com</a:t>
            </a:r>
            <a:endParaRPr sz="1700" b="0" i="0" u="none" strike="noStrike" cap="none">
              <a:solidFill>
                <a:schemeClr val="lt1"/>
              </a:solidFill>
              <a:latin typeface="Quattrocento Sans"/>
              <a:ea typeface="Quattrocento Sans"/>
              <a:cs typeface="Quattrocento Sans"/>
              <a:sym typeface="Quattrocento Sans"/>
            </a:endParaRPr>
          </a:p>
        </p:txBody>
      </p:sp>
      <p:sp>
        <p:nvSpPr>
          <p:cNvPr id="279" name="Google Shape;279;g64a843b082_0_2700"/>
          <p:cNvSpPr txBox="1"/>
          <p:nvPr/>
        </p:nvSpPr>
        <p:spPr>
          <a:xfrm>
            <a:off x="6685719" y="4197086"/>
            <a:ext cx="1511700" cy="31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s-AR" sz="1500" b="0" i="0" u="none" strike="noStrike" cap="none">
                <a:solidFill>
                  <a:schemeClr val="lt1"/>
                </a:solidFill>
                <a:latin typeface="Quattrocento Sans"/>
                <a:ea typeface="Quattrocento Sans"/>
                <a:cs typeface="Quattrocento Sans"/>
                <a:sym typeface="Quattrocento Sans"/>
              </a:rPr>
              <a:t>HexactaArg</a:t>
            </a:r>
            <a:endParaRPr sz="1500" b="0" i="0" u="none" strike="noStrike" cap="none">
              <a:solidFill>
                <a:schemeClr val="lt1"/>
              </a:solidFill>
              <a:latin typeface="Quattrocento Sans"/>
              <a:ea typeface="Quattrocento Sans"/>
              <a:cs typeface="Quattrocento Sans"/>
              <a:sym typeface="Quattrocento Sans"/>
            </a:endParaRPr>
          </a:p>
        </p:txBody>
      </p:sp>
      <p:sp>
        <p:nvSpPr>
          <p:cNvPr id="280" name="Google Shape;280;g64a843b082_0_2700"/>
          <p:cNvSpPr txBox="1"/>
          <p:nvPr/>
        </p:nvSpPr>
        <p:spPr>
          <a:xfrm>
            <a:off x="6652322" y="4635131"/>
            <a:ext cx="1940100" cy="31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500"/>
              <a:buFont typeface="Quattrocento Sans"/>
              <a:buNone/>
            </a:pPr>
            <a:r>
              <a:rPr lang="es-AR" sz="1500" b="0" i="0" u="none" strike="noStrike" cap="none">
                <a:solidFill>
                  <a:schemeClr val="lt1"/>
                </a:solidFill>
                <a:latin typeface="Quattrocento Sans"/>
                <a:ea typeface="Quattrocento Sans"/>
                <a:cs typeface="Quattrocento Sans"/>
                <a:sym typeface="Quattrocento Sans"/>
              </a:rPr>
              <a:t>@Hexacta</a:t>
            </a:r>
            <a:endParaRPr sz="1500" b="0" i="0" u="none" strike="noStrike" cap="none">
              <a:solidFill>
                <a:srgbClr val="000000"/>
              </a:solidFill>
              <a:latin typeface="Arial"/>
              <a:ea typeface="Arial"/>
              <a:cs typeface="Arial"/>
              <a:sym typeface="Arial"/>
            </a:endParaRPr>
          </a:p>
        </p:txBody>
      </p:sp>
      <p:pic>
        <p:nvPicPr>
          <p:cNvPr id="281" name="Google Shape;281;g64a843b082_0_2700"/>
          <p:cNvPicPr preferRelativeResize="0"/>
          <p:nvPr/>
        </p:nvPicPr>
        <p:blipFill rotWithShape="1">
          <a:blip r:embed="rId7">
            <a:alphaModFix/>
          </a:blip>
          <a:srcRect l="2372" r="774" b="8809"/>
          <a:stretch/>
        </p:blipFill>
        <p:spPr>
          <a:xfrm>
            <a:off x="6096001" y="-1"/>
            <a:ext cx="6095997" cy="381211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parador">
  <p:cSld name="Separador">
    <p:bg>
      <p:bgPr>
        <a:blipFill>
          <a:blip r:embed="rId2">
            <a:alphaModFix/>
          </a:blip>
          <a:stretch>
            <a:fillRect/>
          </a:stretch>
        </a:blipFill>
        <a:effectLst/>
      </p:bgPr>
    </p:bg>
    <p:spTree>
      <p:nvGrpSpPr>
        <p:cNvPr id="1" name="Shape 282"/>
        <p:cNvGrpSpPr/>
        <p:nvPr/>
      </p:nvGrpSpPr>
      <p:grpSpPr>
        <a:xfrm>
          <a:off x="0" y="0"/>
          <a:ext cx="0" cy="0"/>
          <a:chOff x="0" y="0"/>
          <a:chExt cx="0" cy="0"/>
        </a:xfrm>
      </p:grpSpPr>
      <p:pic>
        <p:nvPicPr>
          <p:cNvPr id="283" name="Google Shape;283;g64a843b082_0_2712"/>
          <p:cNvPicPr preferRelativeResize="0"/>
          <p:nvPr/>
        </p:nvPicPr>
        <p:blipFill rotWithShape="1">
          <a:blip r:embed="rId3">
            <a:alphaModFix/>
          </a:blip>
          <a:srcRect l="249" r="149"/>
          <a:stretch/>
        </p:blipFill>
        <p:spPr>
          <a:xfrm>
            <a:off x="0" y="6386476"/>
            <a:ext cx="12192002" cy="475385"/>
          </a:xfrm>
          <a:prstGeom prst="rect">
            <a:avLst/>
          </a:prstGeom>
          <a:noFill/>
          <a:ln>
            <a:noFill/>
          </a:ln>
        </p:spPr>
      </p:pic>
      <p:pic>
        <p:nvPicPr>
          <p:cNvPr id="284" name="Google Shape;284;g64a843b082_0_2712"/>
          <p:cNvPicPr preferRelativeResize="0"/>
          <p:nvPr/>
        </p:nvPicPr>
        <p:blipFill rotWithShape="1">
          <a:blip r:embed="rId4">
            <a:alphaModFix/>
          </a:blip>
          <a:srcRect/>
          <a:stretch/>
        </p:blipFill>
        <p:spPr>
          <a:xfrm>
            <a:off x="239350" y="6501342"/>
            <a:ext cx="886148" cy="221869"/>
          </a:xfrm>
          <a:prstGeom prst="rect">
            <a:avLst/>
          </a:prstGeom>
          <a:noFill/>
          <a:ln>
            <a:noFill/>
          </a:ln>
        </p:spPr>
      </p:pic>
      <p:sp>
        <p:nvSpPr>
          <p:cNvPr id="285" name="Google Shape;285;g64a843b082_0_2712"/>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
        <p:nvSpPr>
          <p:cNvPr id="286" name="Google Shape;286;g64a843b082_0_2712"/>
          <p:cNvSpPr txBox="1">
            <a:spLocks noGrp="1"/>
          </p:cNvSpPr>
          <p:nvPr>
            <p:ph type="body" idx="1"/>
          </p:nvPr>
        </p:nvSpPr>
        <p:spPr>
          <a:xfrm>
            <a:off x="356295" y="2564904"/>
            <a:ext cx="11596500" cy="124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100"/>
              </a:spcBef>
              <a:spcAft>
                <a:spcPts val="0"/>
              </a:spcAft>
              <a:buClr>
                <a:schemeClr val="accent1"/>
              </a:buClr>
              <a:buSzPts val="3600"/>
              <a:buFont typeface="Quattrocento Sans"/>
              <a:buNone/>
              <a:defRPr sz="4300" b="0" i="0" u="none" strike="noStrike" cap="none">
                <a:solidFill>
                  <a:schemeClr val="lt1"/>
                </a:solidFill>
                <a:latin typeface="Quattrocento Sans"/>
                <a:ea typeface="Quattrocento Sans"/>
                <a:cs typeface="Quattrocento Sans"/>
                <a:sym typeface="Quattrocento Sans"/>
              </a:defRPr>
            </a:lvl1pPr>
            <a:lvl2pPr marL="914400" marR="0" lvl="1"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2pPr>
            <a:lvl3pPr marL="1371600" marR="0" lvl="2"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3pPr>
            <a:lvl4pPr marL="1828800" marR="0" lvl="3"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4pPr>
            <a:lvl5pPr marL="2286000" marR="0" lvl="4" indent="-228600" algn="l" rtl="0">
              <a:lnSpc>
                <a:spcPct val="100000"/>
              </a:lnSpc>
              <a:spcBef>
                <a:spcPts val="800"/>
              </a:spcBef>
              <a:spcAft>
                <a:spcPts val="0"/>
              </a:spcAft>
              <a:buClr>
                <a:schemeClr val="accent1"/>
              </a:buClr>
              <a:buSzPts val="1600"/>
              <a:buFont typeface="Quattrocento Sans"/>
              <a:buNone/>
              <a:defRPr sz="1900" b="0" i="0" u="none" strike="noStrike" cap="none">
                <a:solidFill>
                  <a:schemeClr val="lt1"/>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287"/>
        <p:cNvGrpSpPr/>
        <p:nvPr/>
      </p:nvGrpSpPr>
      <p:grpSpPr>
        <a:xfrm>
          <a:off x="0" y="0"/>
          <a:ext cx="0" cy="0"/>
          <a:chOff x="0" y="0"/>
          <a:chExt cx="0" cy="0"/>
        </a:xfrm>
      </p:grpSpPr>
      <p:pic>
        <p:nvPicPr>
          <p:cNvPr id="288" name="Google Shape;288;g64a843b082_0_2717"/>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289" name="Google Shape;289;g64a843b082_0_2717"/>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290" name="Google Shape;290;g64a843b082_0_2717" descr="C:\Users\lcittanti\Documents\recursos hexacta\hexacta logo oscuro-01.png"/>
          <p:cNvPicPr preferRelativeResize="0"/>
          <p:nvPr/>
        </p:nvPicPr>
        <p:blipFill rotWithShape="1">
          <a:blip r:embed="rId4">
            <a:alphaModFix/>
          </a:blip>
          <a:srcRect/>
          <a:stretch/>
        </p:blipFill>
        <p:spPr>
          <a:xfrm>
            <a:off x="239349" y="6511303"/>
            <a:ext cx="911064" cy="221869"/>
          </a:xfrm>
          <a:prstGeom prst="rect">
            <a:avLst/>
          </a:prstGeom>
          <a:noFill/>
          <a:ln>
            <a:noFill/>
          </a:ln>
        </p:spPr>
      </p:pic>
      <p:sp>
        <p:nvSpPr>
          <p:cNvPr id="291" name="Google Shape;291;g64a843b082_0_2717"/>
          <p:cNvSpPr/>
          <p:nvPr/>
        </p:nvSpPr>
        <p:spPr>
          <a:xfrm>
            <a:off x="3791744" y="425716"/>
            <a:ext cx="8160900" cy="5786700"/>
          </a:xfrm>
          <a:prstGeom prst="rect">
            <a:avLst/>
          </a:prstGeom>
          <a:solidFill>
            <a:srgbClr val="F2F2F2">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92" name="Google Shape;292;g64a843b082_0_2717"/>
          <p:cNvSpPr txBox="1"/>
          <p:nvPr/>
        </p:nvSpPr>
        <p:spPr>
          <a:xfrm>
            <a:off x="239184" y="425714"/>
            <a:ext cx="3456300" cy="790500"/>
          </a:xfrm>
          <a:prstGeom prst="rect">
            <a:avLst/>
          </a:prstGeom>
          <a:noFill/>
          <a:ln>
            <a:noFill/>
          </a:ln>
        </p:spPr>
        <p:txBody>
          <a:bodyPr spcFirstLastPara="1" wrap="square" lIns="91425" tIns="45700" rIns="91425" bIns="45700" anchor="t" anchorCtr="0">
            <a:noAutofit/>
          </a:bodyPr>
          <a:lstStyle/>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a:p>
            <a:pPr marL="596900"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accent1"/>
                </a:solidFill>
                <a:latin typeface="Quattrocento Sans"/>
                <a:ea typeface="Quattrocento Sans"/>
                <a:cs typeface="Quattrocento Sans"/>
                <a:sym typeface="Quattrocento Sans"/>
              </a:rPr>
              <a:t>Agenda</a:t>
            </a:r>
            <a:endParaRPr sz="15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p:txBody>
      </p:sp>
      <p:pic>
        <p:nvPicPr>
          <p:cNvPr id="293" name="Google Shape;293;g64a843b082_0_2717"/>
          <p:cNvPicPr preferRelativeResize="0"/>
          <p:nvPr/>
        </p:nvPicPr>
        <p:blipFill rotWithShape="1">
          <a:blip r:embed="rId5">
            <a:alphaModFix/>
          </a:blip>
          <a:srcRect/>
          <a:stretch/>
        </p:blipFill>
        <p:spPr>
          <a:xfrm>
            <a:off x="431371" y="619541"/>
            <a:ext cx="336120" cy="473041"/>
          </a:xfrm>
          <a:prstGeom prst="rect">
            <a:avLst/>
          </a:prstGeom>
          <a:noFill/>
          <a:ln>
            <a:noFill/>
          </a:ln>
        </p:spPr>
      </p:pic>
      <p:sp>
        <p:nvSpPr>
          <p:cNvPr id="294" name="Google Shape;294;g64a843b082_0_2717"/>
          <p:cNvSpPr txBox="1">
            <a:spLocks noGrp="1"/>
          </p:cNvSpPr>
          <p:nvPr>
            <p:ph type="body" idx="1"/>
          </p:nvPr>
        </p:nvSpPr>
        <p:spPr>
          <a:xfrm>
            <a:off x="3983766" y="933451"/>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5" name="Google Shape;295;g64a843b082_0_2717"/>
          <p:cNvSpPr txBox="1">
            <a:spLocks noGrp="1"/>
          </p:cNvSpPr>
          <p:nvPr>
            <p:ph type="body" idx="2"/>
          </p:nvPr>
        </p:nvSpPr>
        <p:spPr>
          <a:xfrm>
            <a:off x="3983766" y="2277600"/>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6" name="Google Shape;296;g64a843b082_0_2717"/>
          <p:cNvSpPr txBox="1">
            <a:spLocks noGrp="1"/>
          </p:cNvSpPr>
          <p:nvPr>
            <p:ph type="body" idx="3"/>
          </p:nvPr>
        </p:nvSpPr>
        <p:spPr>
          <a:xfrm>
            <a:off x="3983766" y="1605923"/>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_selecionado">
  <p:cSld name="Agenda_selecionado">
    <p:bg>
      <p:bgPr>
        <a:blipFill>
          <a:blip r:embed="rId2">
            <a:alphaModFix/>
          </a:blip>
          <a:stretch>
            <a:fillRect/>
          </a:stretch>
        </a:blipFill>
        <a:effectLst/>
      </p:bgPr>
    </p:bg>
    <p:spTree>
      <p:nvGrpSpPr>
        <p:cNvPr id="1" name="Shape 297"/>
        <p:cNvGrpSpPr/>
        <p:nvPr/>
      </p:nvGrpSpPr>
      <p:grpSpPr>
        <a:xfrm>
          <a:off x="0" y="0"/>
          <a:ext cx="0" cy="0"/>
          <a:chOff x="0" y="0"/>
          <a:chExt cx="0" cy="0"/>
        </a:xfrm>
      </p:grpSpPr>
      <p:pic>
        <p:nvPicPr>
          <p:cNvPr id="298" name="Google Shape;298;g64a843b082_0_2727"/>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299" name="Google Shape;299;g64a843b082_0_2727"/>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00" name="Google Shape;300;g64a843b082_0_2727" descr="C:\Users\lcittanti\Documents\recursos hexacta\hexacta logo oscuro-01.png"/>
          <p:cNvPicPr preferRelativeResize="0"/>
          <p:nvPr/>
        </p:nvPicPr>
        <p:blipFill rotWithShape="1">
          <a:blip r:embed="rId4">
            <a:alphaModFix/>
          </a:blip>
          <a:srcRect/>
          <a:stretch/>
        </p:blipFill>
        <p:spPr>
          <a:xfrm>
            <a:off x="239349" y="6511303"/>
            <a:ext cx="911064" cy="221869"/>
          </a:xfrm>
          <a:prstGeom prst="rect">
            <a:avLst/>
          </a:prstGeom>
          <a:noFill/>
          <a:ln>
            <a:noFill/>
          </a:ln>
        </p:spPr>
      </p:pic>
      <p:sp>
        <p:nvSpPr>
          <p:cNvPr id="301" name="Google Shape;301;g64a843b082_0_2727"/>
          <p:cNvSpPr/>
          <p:nvPr/>
        </p:nvSpPr>
        <p:spPr>
          <a:xfrm>
            <a:off x="3791744" y="425716"/>
            <a:ext cx="8160900" cy="5786700"/>
          </a:xfrm>
          <a:prstGeom prst="rect">
            <a:avLst/>
          </a:prstGeom>
          <a:solidFill>
            <a:srgbClr val="F2F2F2">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302" name="Google Shape;302;g64a843b082_0_2727"/>
          <p:cNvSpPr txBox="1"/>
          <p:nvPr/>
        </p:nvSpPr>
        <p:spPr>
          <a:xfrm>
            <a:off x="239184" y="425714"/>
            <a:ext cx="3456300" cy="790500"/>
          </a:xfrm>
          <a:prstGeom prst="rect">
            <a:avLst/>
          </a:prstGeom>
          <a:noFill/>
          <a:ln>
            <a:noFill/>
          </a:ln>
        </p:spPr>
        <p:txBody>
          <a:bodyPr spcFirstLastPara="1" wrap="square" lIns="91425" tIns="45700" rIns="91425" bIns="45700" anchor="t" anchorCtr="0">
            <a:noAutofit/>
          </a:bodyPr>
          <a:lstStyle/>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a:p>
            <a:pPr marL="596900"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accent1"/>
                </a:solidFill>
                <a:latin typeface="Quattrocento Sans"/>
                <a:ea typeface="Quattrocento Sans"/>
                <a:cs typeface="Quattrocento Sans"/>
                <a:sym typeface="Quattrocento Sans"/>
              </a:rPr>
              <a:t>Agenda</a:t>
            </a:r>
            <a:endParaRPr sz="15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accent1"/>
              </a:solidFill>
              <a:latin typeface="Quattrocento Sans"/>
              <a:ea typeface="Quattrocento Sans"/>
              <a:cs typeface="Quattrocento Sans"/>
              <a:sym typeface="Quattrocento Sans"/>
            </a:endParaRPr>
          </a:p>
        </p:txBody>
      </p:sp>
      <p:pic>
        <p:nvPicPr>
          <p:cNvPr id="303" name="Google Shape;303;g64a843b082_0_2727"/>
          <p:cNvPicPr preferRelativeResize="0"/>
          <p:nvPr/>
        </p:nvPicPr>
        <p:blipFill rotWithShape="1">
          <a:blip r:embed="rId5">
            <a:alphaModFix/>
          </a:blip>
          <a:srcRect/>
          <a:stretch/>
        </p:blipFill>
        <p:spPr>
          <a:xfrm>
            <a:off x="431371" y="619541"/>
            <a:ext cx="336120" cy="473041"/>
          </a:xfrm>
          <a:prstGeom prst="rect">
            <a:avLst/>
          </a:prstGeom>
          <a:noFill/>
          <a:ln>
            <a:noFill/>
          </a:ln>
        </p:spPr>
      </p:pic>
      <p:sp>
        <p:nvSpPr>
          <p:cNvPr id="304" name="Google Shape;304;g64a843b082_0_2727"/>
          <p:cNvSpPr txBox="1">
            <a:spLocks noGrp="1"/>
          </p:cNvSpPr>
          <p:nvPr>
            <p:ph type="body" idx="1"/>
          </p:nvPr>
        </p:nvSpPr>
        <p:spPr>
          <a:xfrm>
            <a:off x="3983766" y="933451"/>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5" name="Google Shape;305;g64a843b082_0_2727"/>
          <p:cNvSpPr txBox="1">
            <a:spLocks noGrp="1"/>
          </p:cNvSpPr>
          <p:nvPr>
            <p:ph type="body" idx="2"/>
          </p:nvPr>
        </p:nvSpPr>
        <p:spPr>
          <a:xfrm>
            <a:off x="3983766" y="1605923"/>
            <a:ext cx="7680900" cy="474900"/>
          </a:xfrm>
          <a:prstGeom prst="rect">
            <a:avLst/>
          </a:prstGeom>
          <a:noFill/>
          <a:ln>
            <a:noFill/>
          </a:ln>
        </p:spPr>
        <p:txBody>
          <a:bodyPr spcFirstLastPara="1" wrap="square" lIns="91425" tIns="45700" rIns="91425" bIns="45700" anchor="t" anchorCtr="0">
            <a:noAutofit/>
          </a:bodyPr>
          <a:lstStyle>
            <a:lvl1pPr marL="457200" marR="0" lvl="0" indent="-336550" algn="l" rtl="0">
              <a:lnSpc>
                <a:spcPct val="100000"/>
              </a:lnSpc>
              <a:spcBef>
                <a:spcPts val="100"/>
              </a:spcBef>
              <a:spcAft>
                <a:spcPts val="0"/>
              </a:spcAft>
              <a:buClr>
                <a:schemeClr val="accent1"/>
              </a:buClr>
              <a:buSzPts val="1700"/>
              <a:buFont typeface="Quattrocento Sans"/>
              <a:buChar char="&gt;"/>
              <a:defRPr sz="2000" b="0" i="0" u="none" strike="noStrike" cap="none">
                <a:solidFill>
                  <a:schemeClr val="accent1"/>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6" name="Google Shape;306;g64a843b082_0_2727"/>
          <p:cNvSpPr txBox="1">
            <a:spLocks noGrp="1"/>
          </p:cNvSpPr>
          <p:nvPr>
            <p:ph type="body" idx="3"/>
          </p:nvPr>
        </p:nvSpPr>
        <p:spPr>
          <a:xfrm>
            <a:off x="3983766" y="2277600"/>
            <a:ext cx="7680900" cy="4791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ítulo, subtítulo y contenido ">
  <p:cSld name="Título, subtítulo y contenido ">
    <p:spTree>
      <p:nvGrpSpPr>
        <p:cNvPr id="1" name="Shape 307"/>
        <p:cNvGrpSpPr/>
        <p:nvPr/>
      </p:nvGrpSpPr>
      <p:grpSpPr>
        <a:xfrm>
          <a:off x="0" y="0"/>
          <a:ext cx="0" cy="0"/>
          <a:chOff x="0" y="0"/>
          <a:chExt cx="0" cy="0"/>
        </a:xfrm>
      </p:grpSpPr>
      <p:sp>
        <p:nvSpPr>
          <p:cNvPr id="308" name="Google Shape;308;g64a843b082_0_2737"/>
          <p:cNvSpPr txBox="1">
            <a:spLocks noGrp="1"/>
          </p:cNvSpPr>
          <p:nvPr>
            <p:ph type="body" idx="1"/>
          </p:nvPr>
        </p:nvSpPr>
        <p:spPr>
          <a:xfrm>
            <a:off x="238754" y="1219564"/>
            <a:ext cx="11713500" cy="4992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9" name="Google Shape;309;g64a843b082_0_2737"/>
          <p:cNvSpPr txBox="1">
            <a:spLocks noGrp="1"/>
          </p:cNvSpPr>
          <p:nvPr>
            <p:ph type="body" idx="2"/>
          </p:nvPr>
        </p:nvSpPr>
        <p:spPr>
          <a:xfrm>
            <a:off x="239184" y="267979"/>
            <a:ext cx="11713500" cy="47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0" name="Google Shape;310;g64a843b082_0_2737"/>
          <p:cNvSpPr txBox="1">
            <a:spLocks noGrp="1"/>
          </p:cNvSpPr>
          <p:nvPr>
            <p:ph type="body" idx="3"/>
          </p:nvPr>
        </p:nvSpPr>
        <p:spPr>
          <a:xfrm>
            <a:off x="239184" y="836448"/>
            <a:ext cx="11713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1" name="Google Shape;311;g64a843b082_0_2737"/>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12" name="Google Shape;312;g64a843b082_0_2737"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313" name="Google Shape;313;g64a843b082_0_2737"/>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314" name="Google Shape;314;g64a843b082_0_2737"/>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15" name="Google Shape;315;g64a843b082_0_2737"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316"/>
        <p:cNvGrpSpPr/>
        <p:nvPr/>
      </p:nvGrpSpPr>
      <p:grpSpPr>
        <a:xfrm>
          <a:off x="0" y="0"/>
          <a:ext cx="0" cy="0"/>
          <a:chOff x="0" y="0"/>
          <a:chExt cx="0" cy="0"/>
        </a:xfrm>
      </p:grpSpPr>
      <p:sp>
        <p:nvSpPr>
          <p:cNvPr id="317" name="Google Shape;317;g64a843b082_0_2746"/>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18" name="Google Shape;318;g64a843b082_0_2746"/>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19" name="Google Shape;319;g64a843b082_0_2746"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320" name="Google Shape;320;g64a843b082_0_2746"/>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321" name="Google Shape;321;g64a843b082_0_2746"/>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22" name="Google Shape;322;g64a843b082_0_2746"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ítulo, contenido y recuadro">
  <p:cSld name="Título, contenido y recuadro">
    <p:spTree>
      <p:nvGrpSpPr>
        <p:cNvPr id="1" name="Shape 323"/>
        <p:cNvGrpSpPr/>
        <p:nvPr/>
      </p:nvGrpSpPr>
      <p:grpSpPr>
        <a:xfrm>
          <a:off x="0" y="0"/>
          <a:ext cx="0" cy="0"/>
          <a:chOff x="0" y="0"/>
          <a:chExt cx="0" cy="0"/>
        </a:xfrm>
      </p:grpSpPr>
      <p:sp>
        <p:nvSpPr>
          <p:cNvPr id="324" name="Google Shape;324;g64a843b082_0_2753"/>
          <p:cNvSpPr txBox="1">
            <a:spLocks noGrp="1"/>
          </p:cNvSpPr>
          <p:nvPr>
            <p:ph type="body" idx="1"/>
          </p:nvPr>
        </p:nvSpPr>
        <p:spPr>
          <a:xfrm>
            <a:off x="240277" y="1220755"/>
            <a:ext cx="7872000" cy="49923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5" name="Google Shape;325;g64a843b082_0_2753"/>
          <p:cNvSpPr txBox="1">
            <a:spLocks noGrp="1"/>
          </p:cNvSpPr>
          <p:nvPr>
            <p:ph type="body" idx="2"/>
          </p:nvPr>
        </p:nvSpPr>
        <p:spPr>
          <a:xfrm>
            <a:off x="239349" y="260450"/>
            <a:ext cx="11713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6" name="Google Shape;326;g64a843b082_0_2753"/>
          <p:cNvSpPr txBox="1">
            <a:spLocks noGrp="1"/>
          </p:cNvSpPr>
          <p:nvPr>
            <p:ph type="body" idx="3"/>
          </p:nvPr>
        </p:nvSpPr>
        <p:spPr>
          <a:xfrm>
            <a:off x="240277" y="837638"/>
            <a:ext cx="78720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7" name="Google Shape;327;g64a843b082_0_2753"/>
          <p:cNvSpPr/>
          <p:nvPr/>
        </p:nvSpPr>
        <p:spPr>
          <a:xfrm>
            <a:off x="8304247" y="836713"/>
            <a:ext cx="3648300" cy="5375700"/>
          </a:xfrm>
          <a:prstGeom prst="rect">
            <a:avLst/>
          </a:prstGeom>
          <a:solidFill>
            <a:srgbClr val="F2F2F2">
              <a:alpha val="694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328" name="Google Shape;328;g64a843b082_0_2753"/>
          <p:cNvSpPr txBox="1">
            <a:spLocks noGrp="1"/>
          </p:cNvSpPr>
          <p:nvPr>
            <p:ph type="body" idx="4"/>
          </p:nvPr>
        </p:nvSpPr>
        <p:spPr>
          <a:xfrm>
            <a:off x="8496270" y="1412776"/>
            <a:ext cx="3264900" cy="46089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1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1pPr>
            <a:lvl2pPr marL="914400" marR="0" lvl="1"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2pPr>
            <a:lvl3pPr marL="1371600" marR="0" lvl="2"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3pPr>
            <a:lvl4pPr marL="1828800" marR="0" lvl="3"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4pPr>
            <a:lvl5pPr marL="2286000" marR="0" lvl="4"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29" name="Google Shape;329;g64a843b082_0_2753"/>
          <p:cNvSpPr txBox="1">
            <a:spLocks noGrp="1"/>
          </p:cNvSpPr>
          <p:nvPr>
            <p:ph type="body" idx="5"/>
          </p:nvPr>
        </p:nvSpPr>
        <p:spPr>
          <a:xfrm>
            <a:off x="8496268" y="1028733"/>
            <a:ext cx="3264300" cy="384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330" name="Google Shape;330;g64a843b082_0_2753"/>
          <p:cNvPicPr preferRelativeResize="0"/>
          <p:nvPr/>
        </p:nvPicPr>
        <p:blipFill rotWithShape="1">
          <a:blip r:embed="rId2">
            <a:alphaModFix/>
          </a:blip>
          <a:srcRect l="239" r="159"/>
          <a:stretch/>
        </p:blipFill>
        <p:spPr>
          <a:xfrm>
            <a:off x="0" y="6386475"/>
            <a:ext cx="12191998" cy="471525"/>
          </a:xfrm>
          <a:prstGeom prst="rect">
            <a:avLst/>
          </a:prstGeom>
          <a:noFill/>
          <a:ln>
            <a:noFill/>
          </a:ln>
        </p:spPr>
      </p:pic>
      <p:sp>
        <p:nvSpPr>
          <p:cNvPr id="331" name="Google Shape;331;g64a843b082_0_2753"/>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32" name="Google Shape;332;g64a843b082_0_2753" descr="C:\Users\lcittanti\Documents\recursos hexacta\hexacta logo oscuro-01.png"/>
          <p:cNvPicPr preferRelativeResize="0"/>
          <p:nvPr/>
        </p:nvPicPr>
        <p:blipFill rotWithShape="1">
          <a:blip r:embed="rId3">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 columnas y subtítulos">
  <p:cSld name="2 columnas y subtítulos">
    <p:spTree>
      <p:nvGrpSpPr>
        <p:cNvPr id="1" name="Shape 333"/>
        <p:cNvGrpSpPr/>
        <p:nvPr/>
      </p:nvGrpSpPr>
      <p:grpSpPr>
        <a:xfrm>
          <a:off x="0" y="0"/>
          <a:ext cx="0" cy="0"/>
          <a:chOff x="0" y="0"/>
          <a:chExt cx="0" cy="0"/>
        </a:xfrm>
      </p:grpSpPr>
      <p:sp>
        <p:nvSpPr>
          <p:cNvPr id="334" name="Google Shape;334;g64a843b082_0_2763"/>
          <p:cNvSpPr txBox="1">
            <a:spLocks noGrp="1"/>
          </p:cNvSpPr>
          <p:nvPr>
            <p:ph type="body" idx="1"/>
          </p:nvPr>
        </p:nvSpPr>
        <p:spPr>
          <a:xfrm>
            <a:off x="239184" y="260582"/>
            <a:ext cx="11713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5" name="Google Shape;335;g64a843b082_0_2763"/>
          <p:cNvSpPr txBox="1">
            <a:spLocks noGrp="1"/>
          </p:cNvSpPr>
          <p:nvPr>
            <p:ph type="body" idx="2"/>
          </p:nvPr>
        </p:nvSpPr>
        <p:spPr>
          <a:xfrm>
            <a:off x="239185" y="1316764"/>
            <a:ext cx="5664900" cy="470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6" name="Google Shape;336;g64a843b082_0_2763"/>
          <p:cNvSpPr txBox="1">
            <a:spLocks noGrp="1"/>
          </p:cNvSpPr>
          <p:nvPr>
            <p:ph type="body" idx="3"/>
          </p:nvPr>
        </p:nvSpPr>
        <p:spPr>
          <a:xfrm>
            <a:off x="239185" y="836712"/>
            <a:ext cx="5664900" cy="384000"/>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1"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7" name="Google Shape;337;g64a843b082_0_2763"/>
          <p:cNvSpPr txBox="1">
            <a:spLocks noGrp="1"/>
          </p:cNvSpPr>
          <p:nvPr>
            <p:ph type="body" idx="4"/>
          </p:nvPr>
        </p:nvSpPr>
        <p:spPr>
          <a:xfrm>
            <a:off x="6288022" y="836712"/>
            <a:ext cx="5664900" cy="384000"/>
          </a:xfrm>
          <a:prstGeom prst="rect">
            <a:avLst/>
          </a:prstGeom>
          <a:solidFill>
            <a:schemeClr val="accent1"/>
          </a:solid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1"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8" name="Google Shape;338;g64a843b082_0_2763"/>
          <p:cNvSpPr txBox="1">
            <a:spLocks noGrp="1"/>
          </p:cNvSpPr>
          <p:nvPr>
            <p:ph type="body" idx="5"/>
          </p:nvPr>
        </p:nvSpPr>
        <p:spPr>
          <a:xfrm>
            <a:off x="6288022" y="1316764"/>
            <a:ext cx="5664900" cy="470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9" name="Google Shape;339;g64a843b082_0_2763"/>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40" name="Google Shape;340;g64a843b082_0_2763"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341" name="Google Shape;341;g64a843b082_0_2763"/>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342" name="Google Shape;342;g64a843b082_0_2763"/>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43" name="Google Shape;343;g64a843b082_0_2763"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final">
  <p:cSld name="Slide final">
    <p:spTree>
      <p:nvGrpSpPr>
        <p:cNvPr id="1" name="Shape 32"/>
        <p:cNvGrpSpPr/>
        <p:nvPr/>
      </p:nvGrpSpPr>
      <p:grpSpPr>
        <a:xfrm>
          <a:off x="0" y="0"/>
          <a:ext cx="0" cy="0"/>
          <a:chOff x="0" y="0"/>
          <a:chExt cx="0" cy="0"/>
        </a:xfrm>
      </p:grpSpPr>
      <p:sp>
        <p:nvSpPr>
          <p:cNvPr id="33" name="Google Shape;33;p49"/>
          <p:cNvSpPr/>
          <p:nvPr/>
        </p:nvSpPr>
        <p:spPr>
          <a:xfrm>
            <a:off x="6096001" y="-1"/>
            <a:ext cx="6096000" cy="6858001"/>
          </a:xfrm>
          <a:prstGeom prst="rect">
            <a:avLst/>
          </a:prstGeom>
          <a:solidFill>
            <a:srgbClr val="1EA8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pic>
        <p:nvPicPr>
          <p:cNvPr id="34" name="Google Shape;34;p49" descr="C:\Users\lcittanti\Documents\recursos hexacta\hexacta_logo-01.png"/>
          <p:cNvPicPr preferRelativeResize="0"/>
          <p:nvPr/>
        </p:nvPicPr>
        <p:blipFill rotWithShape="1">
          <a:blip r:embed="rId2">
            <a:alphaModFix/>
          </a:blip>
          <a:srcRect/>
          <a:stretch/>
        </p:blipFill>
        <p:spPr>
          <a:xfrm>
            <a:off x="6388634" y="6259515"/>
            <a:ext cx="1627580" cy="408383"/>
          </a:xfrm>
          <a:prstGeom prst="rect">
            <a:avLst/>
          </a:prstGeom>
          <a:noFill/>
          <a:ln>
            <a:noFill/>
          </a:ln>
        </p:spPr>
      </p:pic>
      <p:pic>
        <p:nvPicPr>
          <p:cNvPr id="35" name="Google Shape;35;p49"/>
          <p:cNvPicPr preferRelativeResize="0"/>
          <p:nvPr/>
        </p:nvPicPr>
        <p:blipFill rotWithShape="1">
          <a:blip r:embed="rId3">
            <a:alphaModFix/>
          </a:blip>
          <a:srcRect l="45265"/>
          <a:stretch/>
        </p:blipFill>
        <p:spPr>
          <a:xfrm>
            <a:off x="0" y="-1"/>
            <a:ext cx="6096000" cy="6264697"/>
          </a:xfrm>
          <a:prstGeom prst="rect">
            <a:avLst/>
          </a:prstGeom>
          <a:noFill/>
          <a:ln>
            <a:noFill/>
          </a:ln>
        </p:spPr>
      </p:pic>
      <p:pic>
        <p:nvPicPr>
          <p:cNvPr id="36" name="Google Shape;36;p49" descr="C:\Users\lcittanti\Documents\recursos hexacta\hexacta logo oscuro-01.png"/>
          <p:cNvPicPr preferRelativeResize="0"/>
          <p:nvPr/>
        </p:nvPicPr>
        <p:blipFill rotWithShape="1">
          <a:blip r:embed="rId4">
            <a:alphaModFix/>
          </a:blip>
          <a:srcRect/>
          <a:stretch/>
        </p:blipFill>
        <p:spPr>
          <a:xfrm>
            <a:off x="315588" y="6466762"/>
            <a:ext cx="911064" cy="221869"/>
          </a:xfrm>
          <a:prstGeom prst="rect">
            <a:avLst/>
          </a:prstGeom>
          <a:noFill/>
          <a:ln>
            <a:noFill/>
          </a:ln>
        </p:spPr>
      </p:pic>
      <p:sp>
        <p:nvSpPr>
          <p:cNvPr id="37" name="Google Shape;37;p49"/>
          <p:cNvSpPr txBox="1"/>
          <p:nvPr/>
        </p:nvSpPr>
        <p:spPr>
          <a:xfrm>
            <a:off x="243950" y="638102"/>
            <a:ext cx="6144683" cy="515916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33"/>
              <a:buFont typeface="Arial"/>
              <a:buNone/>
            </a:pPr>
            <a:r>
              <a:rPr lang="es-AR" sz="1733" b="1" i="0" u="none" strike="noStrike" cap="none">
                <a:solidFill>
                  <a:schemeClr val="dk1"/>
                </a:solidFill>
                <a:latin typeface="Quattrocento Sans"/>
                <a:ea typeface="Quattrocento Sans"/>
                <a:cs typeface="Quattrocento Sans"/>
                <a:sym typeface="Quattrocento Sans"/>
              </a:rPr>
              <a:t>ARGENTINA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Clay 2954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Buenos Aires (C1426DLD)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tel: 54+11+5299 5400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endParaRPr sz="1733"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33"/>
              <a:buFont typeface="Arial"/>
              <a:buNone/>
            </a:pPr>
            <a:r>
              <a:rPr lang="es-AR" sz="1733" b="1" i="0" u="none" strike="noStrike" cap="none">
                <a:solidFill>
                  <a:schemeClr val="dk1"/>
                </a:solidFill>
                <a:latin typeface="Quattrocento Sans"/>
                <a:ea typeface="Quattrocento Sans"/>
                <a:cs typeface="Quattrocento Sans"/>
                <a:sym typeface="Quattrocento Sans"/>
              </a:rPr>
              <a:t>BRASIL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Cardoso de Melo 1470 – 8, Vila Olimpia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San Pablo (04548004)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tel: 55+11+3045 2193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endParaRPr sz="1733"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33"/>
              <a:buFont typeface="Arial"/>
              <a:buNone/>
            </a:pPr>
            <a:r>
              <a:rPr lang="es-AR" sz="1733" b="1" i="0" u="none" strike="noStrike" cap="none">
                <a:solidFill>
                  <a:schemeClr val="dk1"/>
                </a:solidFill>
                <a:latin typeface="Quattrocento Sans"/>
                <a:ea typeface="Quattrocento Sans"/>
                <a:cs typeface="Quattrocento Sans"/>
                <a:sym typeface="Quattrocento Sans"/>
              </a:rPr>
              <a:t>URUGUAY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Roque Graseras 857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Montevideo (11300)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tel: 598+2+7117879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endParaRPr sz="1733"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733"/>
              <a:buFont typeface="Arial"/>
              <a:buNone/>
            </a:pPr>
            <a:r>
              <a:rPr lang="es-AR" sz="1733" b="1" i="0" u="none" strike="noStrike" cap="none">
                <a:solidFill>
                  <a:schemeClr val="dk1"/>
                </a:solidFill>
                <a:latin typeface="Quattrocento Sans"/>
                <a:ea typeface="Quattrocento Sans"/>
                <a:cs typeface="Quattrocento Sans"/>
                <a:sym typeface="Quattrocento Sans"/>
              </a:rPr>
              <a:t>USA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12105 Sundance 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Reston (20194)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dk1"/>
                </a:solidFill>
                <a:latin typeface="Quattrocento Sans"/>
                <a:ea typeface="Quattrocento Sans"/>
                <a:cs typeface="Quattrocento Sans"/>
                <a:sym typeface="Quattrocento Sans"/>
              </a:rPr>
              <a:t>tel:+703 842 9455</a:t>
            </a:r>
            <a:endParaRPr sz="1400" b="0" i="0" u="none" strike="noStrike" cap="none">
              <a:solidFill>
                <a:srgbClr val="000000"/>
              </a:solidFill>
              <a:latin typeface="Arial"/>
              <a:ea typeface="Arial"/>
              <a:cs typeface="Arial"/>
              <a:sym typeface="Arial"/>
            </a:endParaRPr>
          </a:p>
        </p:txBody>
      </p:sp>
      <p:pic>
        <p:nvPicPr>
          <p:cNvPr id="38" name="Google Shape;38;p49" descr="C:\Users\lcittanti\Documents\documentos institucionales\ppt\facebook-01.png"/>
          <p:cNvPicPr preferRelativeResize="0"/>
          <p:nvPr/>
        </p:nvPicPr>
        <p:blipFill rotWithShape="1">
          <a:blip r:embed="rId5">
            <a:alphaModFix/>
          </a:blip>
          <a:srcRect/>
          <a:stretch/>
        </p:blipFill>
        <p:spPr>
          <a:xfrm>
            <a:off x="6388633" y="4220698"/>
            <a:ext cx="301589" cy="301589"/>
          </a:xfrm>
          <a:prstGeom prst="rect">
            <a:avLst/>
          </a:prstGeom>
          <a:noFill/>
          <a:ln>
            <a:noFill/>
          </a:ln>
        </p:spPr>
      </p:pic>
      <p:pic>
        <p:nvPicPr>
          <p:cNvPr id="39" name="Google Shape;39;p49" descr="C:\Users\lcittanti\Documents\documentos institucionales\ppt\twitter-01-01.png"/>
          <p:cNvPicPr preferRelativeResize="0"/>
          <p:nvPr/>
        </p:nvPicPr>
        <p:blipFill rotWithShape="1">
          <a:blip r:embed="rId6">
            <a:alphaModFix/>
          </a:blip>
          <a:srcRect/>
          <a:stretch/>
        </p:blipFill>
        <p:spPr>
          <a:xfrm>
            <a:off x="6388634" y="4660995"/>
            <a:ext cx="297085" cy="297085"/>
          </a:xfrm>
          <a:prstGeom prst="rect">
            <a:avLst/>
          </a:prstGeom>
          <a:noFill/>
          <a:ln>
            <a:noFill/>
          </a:ln>
        </p:spPr>
      </p:pic>
      <p:sp>
        <p:nvSpPr>
          <p:cNvPr id="40" name="Google Shape;40;p49"/>
          <p:cNvSpPr txBox="1"/>
          <p:nvPr/>
        </p:nvSpPr>
        <p:spPr>
          <a:xfrm>
            <a:off x="9936427" y="6303512"/>
            <a:ext cx="2112235" cy="35900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733"/>
              <a:buFont typeface="Arial"/>
              <a:buNone/>
            </a:pPr>
            <a:r>
              <a:rPr lang="es-AR" sz="1733" b="0" i="0" u="none" strike="noStrike" cap="none">
                <a:solidFill>
                  <a:schemeClr val="lt1"/>
                </a:solidFill>
                <a:latin typeface="Quattrocento Sans"/>
                <a:ea typeface="Quattrocento Sans"/>
                <a:cs typeface="Quattrocento Sans"/>
                <a:sym typeface="Quattrocento Sans"/>
              </a:rPr>
              <a:t>www.hexacta.com</a:t>
            </a:r>
            <a:endParaRPr sz="1733" b="0" i="0" u="none" strike="noStrike" cap="none">
              <a:solidFill>
                <a:schemeClr val="lt1"/>
              </a:solidFill>
              <a:latin typeface="Quattrocento Sans"/>
              <a:ea typeface="Quattrocento Sans"/>
              <a:cs typeface="Quattrocento Sans"/>
              <a:sym typeface="Quattrocento Sans"/>
            </a:endParaRPr>
          </a:p>
        </p:txBody>
      </p:sp>
      <p:sp>
        <p:nvSpPr>
          <p:cNvPr id="41" name="Google Shape;41;p49"/>
          <p:cNvSpPr txBox="1"/>
          <p:nvPr/>
        </p:nvSpPr>
        <p:spPr>
          <a:xfrm>
            <a:off x="6685719" y="4197086"/>
            <a:ext cx="1511829" cy="31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r>
              <a:rPr lang="es-AR" sz="1467" b="0" i="0" u="none" strike="noStrike" cap="none">
                <a:solidFill>
                  <a:schemeClr val="lt1"/>
                </a:solidFill>
                <a:latin typeface="Quattrocento Sans"/>
                <a:ea typeface="Quattrocento Sans"/>
                <a:cs typeface="Quattrocento Sans"/>
                <a:sym typeface="Quattrocento Sans"/>
              </a:rPr>
              <a:t>HexactaArg</a:t>
            </a:r>
            <a:endParaRPr sz="1467" b="0" i="0" u="none" strike="noStrike" cap="none">
              <a:solidFill>
                <a:schemeClr val="lt1"/>
              </a:solidFill>
              <a:latin typeface="Quattrocento Sans"/>
              <a:ea typeface="Quattrocento Sans"/>
              <a:cs typeface="Quattrocento Sans"/>
              <a:sym typeface="Quattrocento Sans"/>
            </a:endParaRPr>
          </a:p>
        </p:txBody>
      </p:sp>
      <p:sp>
        <p:nvSpPr>
          <p:cNvPr id="42" name="Google Shape;42;p49"/>
          <p:cNvSpPr txBox="1"/>
          <p:nvPr/>
        </p:nvSpPr>
        <p:spPr>
          <a:xfrm>
            <a:off x="6652322" y="4635131"/>
            <a:ext cx="1939956" cy="318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467"/>
              <a:buFont typeface="Quattrocento Sans"/>
              <a:buNone/>
            </a:pPr>
            <a:r>
              <a:rPr lang="es-AR" sz="1467" b="0" i="0" u="none" strike="noStrike" cap="none">
                <a:solidFill>
                  <a:schemeClr val="lt1"/>
                </a:solidFill>
                <a:latin typeface="Quattrocento Sans"/>
                <a:ea typeface="Quattrocento Sans"/>
                <a:cs typeface="Quattrocento Sans"/>
                <a:sym typeface="Quattrocento Sans"/>
              </a:rPr>
              <a:t>@Hexacta</a:t>
            </a:r>
            <a:endParaRPr sz="1400" b="0" i="0" u="none" strike="noStrike" cap="none">
              <a:solidFill>
                <a:srgbClr val="000000"/>
              </a:solidFill>
              <a:latin typeface="Arial"/>
              <a:ea typeface="Arial"/>
              <a:cs typeface="Arial"/>
              <a:sym typeface="Arial"/>
            </a:endParaRPr>
          </a:p>
        </p:txBody>
      </p:sp>
      <p:pic>
        <p:nvPicPr>
          <p:cNvPr id="43" name="Google Shape;43;p49"/>
          <p:cNvPicPr preferRelativeResize="0"/>
          <p:nvPr/>
        </p:nvPicPr>
        <p:blipFill rotWithShape="1">
          <a:blip r:embed="rId7">
            <a:alphaModFix/>
          </a:blip>
          <a:srcRect l="2370" r="774" b="8804"/>
          <a:stretch/>
        </p:blipFill>
        <p:spPr>
          <a:xfrm>
            <a:off x="6096001" y="-1"/>
            <a:ext cx="6096001" cy="381211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columnas">
  <p:cSld name="2 columnas">
    <p:spTree>
      <p:nvGrpSpPr>
        <p:cNvPr id="1" name="Shape 344"/>
        <p:cNvGrpSpPr/>
        <p:nvPr/>
      </p:nvGrpSpPr>
      <p:grpSpPr>
        <a:xfrm>
          <a:off x="0" y="0"/>
          <a:ext cx="0" cy="0"/>
          <a:chOff x="0" y="0"/>
          <a:chExt cx="0" cy="0"/>
        </a:xfrm>
      </p:grpSpPr>
      <p:sp>
        <p:nvSpPr>
          <p:cNvPr id="345" name="Google Shape;345;g64a843b082_0_2774"/>
          <p:cNvSpPr txBox="1">
            <a:spLocks noGrp="1"/>
          </p:cNvSpPr>
          <p:nvPr>
            <p:ph type="body" idx="1"/>
          </p:nvPr>
        </p:nvSpPr>
        <p:spPr>
          <a:xfrm>
            <a:off x="6288022" y="836713"/>
            <a:ext cx="5664900" cy="518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6" name="Google Shape;346;g64a843b082_0_2774"/>
          <p:cNvSpPr txBox="1">
            <a:spLocks noGrp="1"/>
          </p:cNvSpPr>
          <p:nvPr>
            <p:ph type="body" idx="2"/>
          </p:nvPr>
        </p:nvSpPr>
        <p:spPr>
          <a:xfrm>
            <a:off x="239184" y="260582"/>
            <a:ext cx="11713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7" name="Google Shape;347;g64a843b082_0_2774"/>
          <p:cNvSpPr txBox="1">
            <a:spLocks noGrp="1"/>
          </p:cNvSpPr>
          <p:nvPr>
            <p:ph type="body" idx="3"/>
          </p:nvPr>
        </p:nvSpPr>
        <p:spPr>
          <a:xfrm>
            <a:off x="239185" y="836713"/>
            <a:ext cx="5664900" cy="5183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8" name="Google Shape;348;g64a843b082_0_2774"/>
          <p:cNvSpPr txBox="1"/>
          <p:nvPr/>
        </p:nvSpPr>
        <p:spPr>
          <a:xfrm>
            <a:off x="572555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49" name="Google Shape;349;g64a843b082_0_2774"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350" name="Google Shape;350;g64a843b082_0_2774"/>
          <p:cNvPicPr preferRelativeResize="0"/>
          <p:nvPr/>
        </p:nvPicPr>
        <p:blipFill rotWithShape="1">
          <a:blip r:embed="rId3">
            <a:alphaModFix/>
          </a:blip>
          <a:srcRect l="239" r="159"/>
          <a:stretch/>
        </p:blipFill>
        <p:spPr>
          <a:xfrm>
            <a:off x="0" y="6386475"/>
            <a:ext cx="12191998" cy="471525"/>
          </a:xfrm>
          <a:prstGeom prst="rect">
            <a:avLst/>
          </a:prstGeom>
          <a:noFill/>
          <a:ln>
            <a:noFill/>
          </a:ln>
        </p:spPr>
      </p:pic>
      <p:sp>
        <p:nvSpPr>
          <p:cNvPr id="351" name="Google Shape;351;g64a843b082_0_2774"/>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Quattrocento Sans"/>
              <a:buNone/>
            </a:pPr>
            <a:r>
              <a:rPr lang="es-AR" sz="1100" b="0" i="1" u="none" strike="noStrike" cap="none">
                <a:solidFill>
                  <a:schemeClr val="lt1"/>
                </a:solidFill>
                <a:latin typeface="Quattrocento Sans"/>
                <a:ea typeface="Quattrocento Sans"/>
                <a:cs typeface="Quattrocento Sans"/>
                <a:sym typeface="Quattrocento Sans"/>
              </a:rPr>
              <a:t>Excellence in software development</a:t>
            </a:r>
            <a:endParaRPr sz="1100" b="0" i="1" u="none" strike="noStrike" cap="none">
              <a:solidFill>
                <a:schemeClr val="lt1"/>
              </a:solidFill>
              <a:latin typeface="Quattrocento Sans"/>
              <a:ea typeface="Quattrocento Sans"/>
              <a:cs typeface="Quattrocento Sans"/>
              <a:sym typeface="Quattrocento Sans"/>
            </a:endParaRPr>
          </a:p>
        </p:txBody>
      </p:sp>
      <p:pic>
        <p:nvPicPr>
          <p:cNvPr id="352" name="Google Shape;352;g64a843b082_0_2774"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ítulo, Subtítulo, gráfico y columna">
  <p:cSld name="Título, Subtítulo, gráfico y columna">
    <p:bg>
      <p:bgPr>
        <a:blipFill>
          <a:blip r:embed="rId2">
            <a:alphaModFix/>
          </a:blip>
          <a:stretch>
            <a:fillRect/>
          </a:stretch>
        </a:blipFill>
        <a:effectLst/>
      </p:bgPr>
    </p:bg>
    <p:spTree>
      <p:nvGrpSpPr>
        <p:cNvPr id="1" name="Shape 353"/>
        <p:cNvGrpSpPr/>
        <p:nvPr/>
      </p:nvGrpSpPr>
      <p:grpSpPr>
        <a:xfrm>
          <a:off x="0" y="0"/>
          <a:ext cx="0" cy="0"/>
          <a:chOff x="0" y="0"/>
          <a:chExt cx="0" cy="0"/>
        </a:xfrm>
      </p:grpSpPr>
      <p:sp>
        <p:nvSpPr>
          <p:cNvPr id="354" name="Google Shape;354;g64a843b082_0_2783"/>
          <p:cNvSpPr txBox="1">
            <a:spLocks noGrp="1"/>
          </p:cNvSpPr>
          <p:nvPr>
            <p:ph type="body" idx="1"/>
          </p:nvPr>
        </p:nvSpPr>
        <p:spPr>
          <a:xfrm>
            <a:off x="8016215" y="836449"/>
            <a:ext cx="3936300" cy="537600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1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1pPr>
            <a:lvl2pPr marL="914400" marR="0" lvl="1"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2pPr>
            <a:lvl3pPr marL="1371600" marR="0" lvl="2"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3pPr>
            <a:lvl4pPr marL="1828800" marR="0" lvl="3"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4pPr>
            <a:lvl5pPr marL="2286000" marR="0" lvl="4" indent="-304800" algn="l" rtl="0">
              <a:lnSpc>
                <a:spcPct val="100000"/>
              </a:lnSpc>
              <a:spcBef>
                <a:spcPts val="800"/>
              </a:spcBef>
              <a:spcAft>
                <a:spcPts val="0"/>
              </a:spcAft>
              <a:buClr>
                <a:schemeClr val="accent1"/>
              </a:buClr>
              <a:buSzPts val="1200"/>
              <a:buFont typeface="Quattrocento Sans"/>
              <a:buChar char="&gt;"/>
              <a:defRPr sz="1500" b="0" i="0" u="none" strike="noStrike" cap="none">
                <a:solidFill>
                  <a:schemeClr val="lt1"/>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55" name="Google Shape;355;g64a843b082_0_2783"/>
          <p:cNvSpPr txBox="1">
            <a:spLocks noGrp="1"/>
          </p:cNvSpPr>
          <p:nvPr>
            <p:ph type="body" idx="2"/>
          </p:nvPr>
        </p:nvSpPr>
        <p:spPr>
          <a:xfrm>
            <a:off x="239185" y="1205501"/>
            <a:ext cx="7489500" cy="50067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1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1pPr>
            <a:lvl2pPr marL="914400" marR="0" lvl="1"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2pPr>
            <a:lvl3pPr marL="1371600" marR="0" lvl="2"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3pPr>
            <a:lvl4pPr marL="1828800" marR="0" lvl="3"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4pPr>
            <a:lvl5pPr marL="2286000" marR="0" lvl="4" indent="-323850" algn="l" rtl="0">
              <a:lnSpc>
                <a:spcPct val="100000"/>
              </a:lnSpc>
              <a:spcBef>
                <a:spcPts val="800"/>
              </a:spcBef>
              <a:spcAft>
                <a:spcPts val="0"/>
              </a:spcAft>
              <a:buClr>
                <a:schemeClr val="accent1"/>
              </a:buClr>
              <a:buSzPts val="1500"/>
              <a:buFont typeface="Quattrocento Sans"/>
              <a:buChar char="&gt;"/>
              <a:defRPr sz="1700" b="0" i="0" u="none" strike="noStrike" cap="none">
                <a:solidFill>
                  <a:schemeClr val="lt1"/>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56" name="Google Shape;356;g64a843b082_0_2783"/>
          <p:cNvSpPr txBox="1">
            <a:spLocks noGrp="1"/>
          </p:cNvSpPr>
          <p:nvPr>
            <p:ph type="body" idx="3"/>
          </p:nvPr>
        </p:nvSpPr>
        <p:spPr>
          <a:xfrm>
            <a:off x="239184" y="257145"/>
            <a:ext cx="11713500" cy="483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357" name="Google Shape;357;g64a843b082_0_2783"/>
          <p:cNvPicPr preferRelativeResize="0"/>
          <p:nvPr/>
        </p:nvPicPr>
        <p:blipFill rotWithShape="1">
          <a:blip r:embed="rId3">
            <a:alphaModFix/>
          </a:blip>
          <a:srcRect l="249" r="149"/>
          <a:stretch/>
        </p:blipFill>
        <p:spPr>
          <a:xfrm>
            <a:off x="0" y="6386476"/>
            <a:ext cx="12192002" cy="475385"/>
          </a:xfrm>
          <a:prstGeom prst="rect">
            <a:avLst/>
          </a:prstGeom>
          <a:noFill/>
          <a:ln>
            <a:noFill/>
          </a:ln>
        </p:spPr>
      </p:pic>
      <p:sp>
        <p:nvSpPr>
          <p:cNvPr id="358" name="Google Shape;358;g64a843b082_0_2783"/>
          <p:cNvSpPr txBox="1">
            <a:spLocks noGrp="1"/>
          </p:cNvSpPr>
          <p:nvPr>
            <p:ph type="body" idx="4"/>
          </p:nvPr>
        </p:nvSpPr>
        <p:spPr>
          <a:xfrm>
            <a:off x="239184" y="822385"/>
            <a:ext cx="7489500" cy="383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500"/>
              <a:buFont typeface="Quattrocento Sans"/>
              <a:buNone/>
              <a:defRPr sz="1700" b="0" i="0" u="none" strike="noStrike" cap="none">
                <a:solidFill>
                  <a:schemeClr val="l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359" name="Google Shape;359;g64a843b082_0_2783"/>
          <p:cNvPicPr preferRelativeResize="0"/>
          <p:nvPr/>
        </p:nvPicPr>
        <p:blipFill rotWithShape="1">
          <a:blip r:embed="rId4">
            <a:alphaModFix/>
          </a:blip>
          <a:srcRect/>
          <a:stretch/>
        </p:blipFill>
        <p:spPr>
          <a:xfrm>
            <a:off x="239350" y="6501342"/>
            <a:ext cx="886148" cy="221869"/>
          </a:xfrm>
          <a:prstGeom prst="rect">
            <a:avLst/>
          </a:prstGeom>
          <a:noFill/>
          <a:ln>
            <a:noFill/>
          </a:ln>
        </p:spPr>
      </p:pic>
      <p:sp>
        <p:nvSpPr>
          <p:cNvPr id="360" name="Google Shape;360;g64a843b082_0_2783"/>
          <p:cNvSpPr txBox="1"/>
          <p:nvPr/>
        </p:nvSpPr>
        <p:spPr>
          <a:xfrm>
            <a:off x="5821560" y="6502115"/>
            <a:ext cx="6227100" cy="2565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raficos oscuro Titulo">
  <p:cSld name="Graficos oscuro Titulo">
    <p:bg>
      <p:bgPr>
        <a:blipFill>
          <a:blip r:embed="rId2">
            <a:alphaModFix/>
          </a:blip>
          <a:stretch>
            <a:fillRect/>
          </a:stretch>
        </a:blipFill>
        <a:effectLst/>
      </p:bgPr>
    </p:bg>
    <p:spTree>
      <p:nvGrpSpPr>
        <p:cNvPr id="1" name="Shape 361"/>
        <p:cNvGrpSpPr/>
        <p:nvPr/>
      </p:nvGrpSpPr>
      <p:grpSpPr>
        <a:xfrm>
          <a:off x="0" y="0"/>
          <a:ext cx="0" cy="0"/>
          <a:chOff x="0" y="0"/>
          <a:chExt cx="0" cy="0"/>
        </a:xfrm>
      </p:grpSpPr>
      <p:sp>
        <p:nvSpPr>
          <p:cNvPr id="362" name="Google Shape;362;g64a843b082_0_2791"/>
          <p:cNvSpPr txBox="1">
            <a:spLocks noGrp="1"/>
          </p:cNvSpPr>
          <p:nvPr>
            <p:ph type="body" idx="1"/>
          </p:nvPr>
        </p:nvSpPr>
        <p:spPr>
          <a:xfrm>
            <a:off x="239184" y="260354"/>
            <a:ext cx="11527500" cy="48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100"/>
              </a:spcBef>
              <a:spcAft>
                <a:spcPts val="0"/>
              </a:spcAft>
              <a:buClr>
                <a:schemeClr val="accent1"/>
              </a:buClr>
              <a:buSzPts val="1900"/>
              <a:buFont typeface="Quattrocento Sans"/>
              <a:buNone/>
              <a:defRPr sz="2300" b="1" i="0" u="none" strike="noStrike" cap="none">
                <a:solidFill>
                  <a:schemeClr val="accent1"/>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363" name="Google Shape;363;g64a843b082_0_2791"/>
          <p:cNvPicPr preferRelativeResize="0"/>
          <p:nvPr/>
        </p:nvPicPr>
        <p:blipFill rotWithShape="1">
          <a:blip r:embed="rId3">
            <a:alphaModFix/>
          </a:blip>
          <a:srcRect l="249" r="149"/>
          <a:stretch/>
        </p:blipFill>
        <p:spPr>
          <a:xfrm>
            <a:off x="3" y="6386480"/>
            <a:ext cx="12192002" cy="475384"/>
          </a:xfrm>
          <a:prstGeom prst="rect">
            <a:avLst/>
          </a:prstGeom>
          <a:noFill/>
          <a:ln>
            <a:noFill/>
          </a:ln>
        </p:spPr>
      </p:pic>
      <p:pic>
        <p:nvPicPr>
          <p:cNvPr id="364" name="Google Shape;364;g64a843b082_0_2791"/>
          <p:cNvPicPr preferRelativeResize="0"/>
          <p:nvPr/>
        </p:nvPicPr>
        <p:blipFill rotWithShape="1">
          <a:blip r:embed="rId4">
            <a:alphaModFix/>
          </a:blip>
          <a:srcRect/>
          <a:stretch/>
        </p:blipFill>
        <p:spPr>
          <a:xfrm>
            <a:off x="239353" y="6501343"/>
            <a:ext cx="886147" cy="221869"/>
          </a:xfrm>
          <a:prstGeom prst="rect">
            <a:avLst/>
          </a:prstGeom>
          <a:noFill/>
          <a:ln>
            <a:noFill/>
          </a:ln>
        </p:spPr>
      </p:pic>
      <p:sp>
        <p:nvSpPr>
          <p:cNvPr id="365" name="Google Shape;365;g64a843b082_0_2791"/>
          <p:cNvSpPr txBox="1"/>
          <p:nvPr/>
        </p:nvSpPr>
        <p:spPr>
          <a:xfrm>
            <a:off x="5821562" y="6502115"/>
            <a:ext cx="6227100" cy="287100"/>
          </a:xfrm>
          <a:prstGeom prst="rect">
            <a:avLst/>
          </a:prstGeom>
          <a:noFill/>
          <a:ln>
            <a:noFill/>
          </a:ln>
        </p:spPr>
        <p:txBody>
          <a:bodyPr spcFirstLastPara="1" wrap="square" lIns="121900" tIns="60975" rIns="121900" bIns="60975" anchor="t" anchorCtr="0">
            <a:noAutofit/>
          </a:bodyPr>
          <a:lstStyle/>
          <a:p>
            <a:pPr marL="0" marR="0" lvl="0" indent="0" algn="r" rtl="0">
              <a:lnSpc>
                <a:spcPct val="100000"/>
              </a:lnSpc>
              <a:spcBef>
                <a:spcPts val="0"/>
              </a:spcBef>
              <a:spcAft>
                <a:spcPts val="0"/>
              </a:spcAft>
              <a:buClr>
                <a:srgbClr val="3A3A3A"/>
              </a:buClr>
              <a:buSzPts val="1100"/>
              <a:buFont typeface="Quattrocento Sans"/>
              <a:buNone/>
            </a:pPr>
            <a:r>
              <a:rPr lang="es-AR" sz="1100" b="0" i="1" u="none" strike="noStrike" cap="none">
                <a:solidFill>
                  <a:srgbClr val="3A3A3A"/>
                </a:solidFill>
                <a:latin typeface="Quattrocento Sans"/>
                <a:ea typeface="Quattrocento Sans"/>
                <a:cs typeface="Quattrocento Sans"/>
                <a:sym typeface="Quattrocento Sans"/>
              </a:rPr>
              <a:t>Excellence in software development</a:t>
            </a:r>
            <a:endParaRPr sz="1100" b="0" i="1" u="none" strike="noStrike" cap="none">
              <a:solidFill>
                <a:srgbClr val="3A3A3A"/>
              </a:solidFill>
              <a:latin typeface="Quattrocento Sans"/>
              <a:ea typeface="Quattrocento Sans"/>
              <a:cs typeface="Quattrocento Sans"/>
              <a:sym typeface="Quattrocen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parador">
  <p:cSld name="Separador">
    <p:bg>
      <p:bgPr>
        <a:blipFill>
          <a:blip r:embed="rId2">
            <a:alphaModFix/>
          </a:blip>
          <a:stretch>
            <a:fillRect/>
          </a:stretch>
        </a:blipFill>
        <a:effectLst/>
      </p:bgPr>
    </p:bg>
    <p:spTree>
      <p:nvGrpSpPr>
        <p:cNvPr id="1" name="Shape 44"/>
        <p:cNvGrpSpPr/>
        <p:nvPr/>
      </p:nvGrpSpPr>
      <p:grpSpPr>
        <a:xfrm>
          <a:off x="0" y="0"/>
          <a:ext cx="0" cy="0"/>
          <a:chOff x="0" y="0"/>
          <a:chExt cx="0" cy="0"/>
        </a:xfrm>
      </p:grpSpPr>
      <p:pic>
        <p:nvPicPr>
          <p:cNvPr id="45" name="Google Shape;45;p50"/>
          <p:cNvPicPr preferRelativeResize="0"/>
          <p:nvPr/>
        </p:nvPicPr>
        <p:blipFill rotWithShape="1">
          <a:blip r:embed="rId3">
            <a:alphaModFix/>
          </a:blip>
          <a:srcRect l="250" r="145"/>
          <a:stretch/>
        </p:blipFill>
        <p:spPr>
          <a:xfrm>
            <a:off x="0" y="6386476"/>
            <a:ext cx="12192000" cy="475385"/>
          </a:xfrm>
          <a:prstGeom prst="rect">
            <a:avLst/>
          </a:prstGeom>
          <a:noFill/>
          <a:ln>
            <a:noFill/>
          </a:ln>
        </p:spPr>
      </p:pic>
      <p:pic>
        <p:nvPicPr>
          <p:cNvPr id="46" name="Google Shape;46;p50"/>
          <p:cNvPicPr preferRelativeResize="0"/>
          <p:nvPr/>
        </p:nvPicPr>
        <p:blipFill rotWithShape="1">
          <a:blip r:embed="rId4">
            <a:alphaModFix/>
          </a:blip>
          <a:srcRect/>
          <a:stretch/>
        </p:blipFill>
        <p:spPr>
          <a:xfrm>
            <a:off x="239350" y="6501342"/>
            <a:ext cx="886148" cy="221869"/>
          </a:xfrm>
          <a:prstGeom prst="rect">
            <a:avLst/>
          </a:prstGeom>
          <a:noFill/>
          <a:ln>
            <a:noFill/>
          </a:ln>
        </p:spPr>
      </p:pic>
      <p:sp>
        <p:nvSpPr>
          <p:cNvPr id="47" name="Google Shape;47;p50"/>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3A3A3A"/>
              </a:buClr>
              <a:buSzPts val="1067"/>
              <a:buFont typeface="Quattrocento Sans"/>
              <a:buNone/>
            </a:pPr>
            <a:r>
              <a:rPr lang="es-AR" sz="1067" b="0" i="1" u="none" strike="noStrike" cap="none">
                <a:solidFill>
                  <a:srgbClr val="3A3A3A"/>
                </a:solidFill>
                <a:latin typeface="Quattrocento Sans"/>
                <a:ea typeface="Quattrocento Sans"/>
                <a:cs typeface="Quattrocento Sans"/>
                <a:sym typeface="Quattrocento Sans"/>
              </a:rPr>
              <a:t>Excellence in software development</a:t>
            </a:r>
            <a:endParaRPr sz="1067" b="0" i="1" u="none" strike="noStrike" cap="none">
              <a:solidFill>
                <a:srgbClr val="3A3A3A"/>
              </a:solidFill>
              <a:latin typeface="Quattrocento Sans"/>
              <a:ea typeface="Quattrocento Sans"/>
              <a:cs typeface="Quattrocento Sans"/>
              <a:sym typeface="Quattrocento Sans"/>
            </a:endParaRPr>
          </a:p>
        </p:txBody>
      </p:sp>
      <p:sp>
        <p:nvSpPr>
          <p:cNvPr id="48" name="Google Shape;48;p50"/>
          <p:cNvSpPr txBox="1">
            <a:spLocks noGrp="1"/>
          </p:cNvSpPr>
          <p:nvPr>
            <p:ph type="body" idx="1"/>
          </p:nvPr>
        </p:nvSpPr>
        <p:spPr>
          <a:xfrm>
            <a:off x="356295" y="2564904"/>
            <a:ext cx="11596523" cy="1246717"/>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33"/>
              </a:spcBef>
              <a:spcAft>
                <a:spcPts val="0"/>
              </a:spcAft>
              <a:buClr>
                <a:schemeClr val="accent1"/>
              </a:buClr>
              <a:buSzPts val="3627"/>
              <a:buFont typeface="Quattrocento Sans"/>
              <a:buNone/>
              <a:defRPr sz="4267" b="0" i="0" u="none" strike="noStrike" cap="none">
                <a:solidFill>
                  <a:schemeClr val="lt1"/>
                </a:solidFill>
                <a:latin typeface="Quattrocento Sans"/>
                <a:ea typeface="Quattrocento Sans"/>
                <a:cs typeface="Quattrocento Sans"/>
                <a:sym typeface="Quattrocento Sans"/>
              </a:defRPr>
            </a:lvl1pPr>
            <a:lvl2pPr marL="914400" marR="0" lvl="1" indent="-228600" algn="l">
              <a:lnSpc>
                <a:spcPct val="100000"/>
              </a:lnSpc>
              <a:spcBef>
                <a:spcPts val="800"/>
              </a:spcBef>
              <a:spcAft>
                <a:spcPts val="0"/>
              </a:spcAft>
              <a:buClr>
                <a:schemeClr val="accent1"/>
              </a:buClr>
              <a:buSzPts val="1587"/>
              <a:buFont typeface="Quattrocento Sans"/>
              <a:buNone/>
              <a:defRPr sz="1867" b="0" i="0" u="none" strike="noStrike" cap="none">
                <a:solidFill>
                  <a:schemeClr val="lt1"/>
                </a:solidFill>
                <a:latin typeface="Quattrocento Sans"/>
                <a:ea typeface="Quattrocento Sans"/>
                <a:cs typeface="Quattrocento Sans"/>
                <a:sym typeface="Quattrocento Sans"/>
              </a:defRPr>
            </a:lvl2pPr>
            <a:lvl3pPr marL="1371600" marR="0" lvl="2" indent="-228600" algn="l">
              <a:lnSpc>
                <a:spcPct val="100000"/>
              </a:lnSpc>
              <a:spcBef>
                <a:spcPts val="800"/>
              </a:spcBef>
              <a:spcAft>
                <a:spcPts val="0"/>
              </a:spcAft>
              <a:buClr>
                <a:schemeClr val="accent1"/>
              </a:buClr>
              <a:buSzPts val="1587"/>
              <a:buFont typeface="Quattrocento Sans"/>
              <a:buNone/>
              <a:defRPr sz="1867" b="0" i="0" u="none" strike="noStrike" cap="none">
                <a:solidFill>
                  <a:schemeClr val="lt1"/>
                </a:solidFill>
                <a:latin typeface="Quattrocento Sans"/>
                <a:ea typeface="Quattrocento Sans"/>
                <a:cs typeface="Quattrocento Sans"/>
                <a:sym typeface="Quattrocento Sans"/>
              </a:defRPr>
            </a:lvl3pPr>
            <a:lvl4pPr marL="1828800" marR="0" lvl="3" indent="-228600" algn="l">
              <a:lnSpc>
                <a:spcPct val="100000"/>
              </a:lnSpc>
              <a:spcBef>
                <a:spcPts val="800"/>
              </a:spcBef>
              <a:spcAft>
                <a:spcPts val="0"/>
              </a:spcAft>
              <a:buClr>
                <a:schemeClr val="accent1"/>
              </a:buClr>
              <a:buSzPts val="1587"/>
              <a:buFont typeface="Quattrocento Sans"/>
              <a:buNone/>
              <a:defRPr sz="1867" b="0" i="0" u="none" strike="noStrike" cap="none">
                <a:solidFill>
                  <a:schemeClr val="lt1"/>
                </a:solidFill>
                <a:latin typeface="Quattrocento Sans"/>
                <a:ea typeface="Quattrocento Sans"/>
                <a:cs typeface="Quattrocento Sans"/>
                <a:sym typeface="Quattrocento Sans"/>
              </a:defRPr>
            </a:lvl4pPr>
            <a:lvl5pPr marL="2286000" marR="0" lvl="4" indent="-228600" algn="l">
              <a:lnSpc>
                <a:spcPct val="100000"/>
              </a:lnSpc>
              <a:spcBef>
                <a:spcPts val="800"/>
              </a:spcBef>
              <a:spcAft>
                <a:spcPts val="0"/>
              </a:spcAft>
              <a:buClr>
                <a:schemeClr val="accent1"/>
              </a:buClr>
              <a:buSzPts val="1587"/>
              <a:buFont typeface="Quattrocento Sans"/>
              <a:buNone/>
              <a:defRPr sz="1867" b="0" i="0" u="none" strike="noStrike" cap="none">
                <a:solidFill>
                  <a:schemeClr val="lt1"/>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9"/>
        <p:cNvGrpSpPr/>
        <p:nvPr/>
      </p:nvGrpSpPr>
      <p:grpSpPr>
        <a:xfrm>
          <a:off x="0" y="0"/>
          <a:ext cx="0" cy="0"/>
          <a:chOff x="0" y="0"/>
          <a:chExt cx="0" cy="0"/>
        </a:xfrm>
      </p:grpSpPr>
      <p:pic>
        <p:nvPicPr>
          <p:cNvPr id="50" name="Google Shape;50;p51"/>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51" name="Google Shape;51;p51"/>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52" name="Google Shape;52;p51" descr="C:\Users\lcittanti\Documents\recursos hexacta\hexacta logo oscuro-01.png"/>
          <p:cNvPicPr preferRelativeResize="0"/>
          <p:nvPr/>
        </p:nvPicPr>
        <p:blipFill rotWithShape="1">
          <a:blip r:embed="rId4">
            <a:alphaModFix/>
          </a:blip>
          <a:srcRect/>
          <a:stretch/>
        </p:blipFill>
        <p:spPr>
          <a:xfrm>
            <a:off x="239349" y="6511303"/>
            <a:ext cx="911064" cy="221869"/>
          </a:xfrm>
          <a:prstGeom prst="rect">
            <a:avLst/>
          </a:prstGeom>
          <a:noFill/>
          <a:ln>
            <a:noFill/>
          </a:ln>
        </p:spPr>
      </p:pic>
      <p:sp>
        <p:nvSpPr>
          <p:cNvPr id="53" name="Google Shape;53;p51"/>
          <p:cNvSpPr/>
          <p:nvPr/>
        </p:nvSpPr>
        <p:spPr>
          <a:xfrm>
            <a:off x="3791744" y="425716"/>
            <a:ext cx="8160907" cy="5786701"/>
          </a:xfrm>
          <a:prstGeom prst="rect">
            <a:avLst/>
          </a:prstGeom>
          <a:solidFill>
            <a:srgbClr val="F2F2F2">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54" name="Google Shape;54;p51"/>
          <p:cNvSpPr txBox="1"/>
          <p:nvPr/>
        </p:nvSpPr>
        <p:spPr>
          <a:xfrm>
            <a:off x="239184" y="425714"/>
            <a:ext cx="3456385" cy="790088"/>
          </a:xfrm>
          <a:prstGeom prst="rect">
            <a:avLst/>
          </a:prstGeom>
          <a:noFill/>
          <a:ln>
            <a:noFill/>
          </a:ln>
        </p:spPr>
        <p:txBody>
          <a:bodyPr spcFirstLastPara="1" wrap="square" lIns="91425" tIns="45700" rIns="91425" bIns="45700" anchor="t" anchorCtr="0">
            <a:noAutofit/>
          </a:bodyPr>
          <a:lstStyle/>
          <a:p>
            <a:pPr marL="482588"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accent1"/>
              </a:solidFill>
              <a:latin typeface="Quattrocento Sans"/>
              <a:ea typeface="Quattrocento Sans"/>
              <a:cs typeface="Quattrocento Sans"/>
              <a:sym typeface="Quattrocento Sans"/>
            </a:endParaRPr>
          </a:p>
          <a:p>
            <a:pPr marL="596885"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accent1"/>
                </a:solidFill>
                <a:latin typeface="Quattrocento Sans"/>
                <a:ea typeface="Quattrocento Sans"/>
                <a:cs typeface="Quattrocento Sans"/>
                <a:sym typeface="Quattrocento Sans"/>
              </a:rPr>
              <a:t>Agenda</a:t>
            </a:r>
            <a:endParaRPr sz="1400" b="0" i="0" u="none" strike="noStrike" cap="none">
              <a:solidFill>
                <a:srgbClr val="000000"/>
              </a:solidFill>
              <a:latin typeface="Arial"/>
              <a:ea typeface="Arial"/>
              <a:cs typeface="Arial"/>
              <a:sym typeface="Arial"/>
            </a:endParaRPr>
          </a:p>
          <a:p>
            <a:pPr marL="482588"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accent1"/>
              </a:solidFill>
              <a:latin typeface="Quattrocento Sans"/>
              <a:ea typeface="Quattrocento Sans"/>
              <a:cs typeface="Quattrocento Sans"/>
              <a:sym typeface="Quattrocento Sans"/>
            </a:endParaRPr>
          </a:p>
        </p:txBody>
      </p:sp>
      <p:pic>
        <p:nvPicPr>
          <p:cNvPr id="55" name="Google Shape;55;p51"/>
          <p:cNvPicPr preferRelativeResize="0"/>
          <p:nvPr/>
        </p:nvPicPr>
        <p:blipFill rotWithShape="1">
          <a:blip r:embed="rId5">
            <a:alphaModFix/>
          </a:blip>
          <a:srcRect/>
          <a:stretch/>
        </p:blipFill>
        <p:spPr>
          <a:xfrm>
            <a:off x="431371" y="619541"/>
            <a:ext cx="336120" cy="473041"/>
          </a:xfrm>
          <a:prstGeom prst="rect">
            <a:avLst/>
          </a:prstGeom>
          <a:noFill/>
          <a:ln>
            <a:noFill/>
          </a:ln>
        </p:spPr>
      </p:pic>
      <p:sp>
        <p:nvSpPr>
          <p:cNvPr id="56" name="Google Shape;56;p51"/>
          <p:cNvSpPr txBox="1">
            <a:spLocks noGrp="1"/>
          </p:cNvSpPr>
          <p:nvPr>
            <p:ph type="body" idx="1"/>
          </p:nvPr>
        </p:nvSpPr>
        <p:spPr>
          <a:xfrm>
            <a:off x="3983766" y="933451"/>
            <a:ext cx="7680853" cy="479325"/>
          </a:xfrm>
          <a:prstGeom prst="rect">
            <a:avLst/>
          </a:prstGeom>
          <a:noFill/>
          <a:ln>
            <a:noFill/>
          </a:ln>
        </p:spPr>
        <p:txBody>
          <a:bodyPr spcFirstLastPara="1" wrap="square" lIns="91425" tIns="45700" rIns="91425" bIns="45700" anchor="t" anchorCtr="0">
            <a:noAutofit/>
          </a:bodyPr>
          <a:lstStyle>
            <a:lvl1pPr marL="457200" marR="0" lvl="0" indent="-329374" algn="l">
              <a:lnSpc>
                <a:spcPct val="100000"/>
              </a:lnSpc>
              <a:spcBef>
                <a:spcPts val="133"/>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57" name="Google Shape;57;p51"/>
          <p:cNvSpPr txBox="1">
            <a:spLocks noGrp="1"/>
          </p:cNvSpPr>
          <p:nvPr>
            <p:ph type="body" idx="2"/>
          </p:nvPr>
        </p:nvSpPr>
        <p:spPr>
          <a:xfrm>
            <a:off x="3983766" y="2277600"/>
            <a:ext cx="7680853" cy="479325"/>
          </a:xfrm>
          <a:prstGeom prst="rect">
            <a:avLst/>
          </a:prstGeom>
          <a:noFill/>
          <a:ln>
            <a:noFill/>
          </a:ln>
        </p:spPr>
        <p:txBody>
          <a:bodyPr spcFirstLastPara="1" wrap="square" lIns="91425" tIns="45700" rIns="91425" bIns="45700" anchor="t" anchorCtr="0">
            <a:noAutofit/>
          </a:bodyPr>
          <a:lstStyle>
            <a:lvl1pPr marL="457200" marR="0" lvl="0" indent="-329374" algn="l">
              <a:lnSpc>
                <a:spcPct val="100000"/>
              </a:lnSpc>
              <a:spcBef>
                <a:spcPts val="133"/>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58" name="Google Shape;58;p51"/>
          <p:cNvSpPr txBox="1">
            <a:spLocks noGrp="1"/>
          </p:cNvSpPr>
          <p:nvPr>
            <p:ph type="body" idx="3"/>
          </p:nvPr>
        </p:nvSpPr>
        <p:spPr>
          <a:xfrm>
            <a:off x="3983766" y="1605923"/>
            <a:ext cx="7680853" cy="479325"/>
          </a:xfrm>
          <a:prstGeom prst="rect">
            <a:avLst/>
          </a:prstGeom>
          <a:noFill/>
          <a:ln>
            <a:noFill/>
          </a:ln>
        </p:spPr>
        <p:txBody>
          <a:bodyPr spcFirstLastPara="1" wrap="square" lIns="91425" tIns="45700" rIns="91425" bIns="45700" anchor="t" anchorCtr="0">
            <a:noAutofit/>
          </a:bodyPr>
          <a:lstStyle>
            <a:lvl1pPr marL="457200" marR="0" lvl="0" indent="-329374" algn="l">
              <a:lnSpc>
                <a:spcPct val="100000"/>
              </a:lnSpc>
              <a:spcBef>
                <a:spcPts val="133"/>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_selecionado">
  <p:cSld name="Agenda_selecionado">
    <p:bg>
      <p:bgPr>
        <a:blipFill>
          <a:blip r:embed="rId2">
            <a:alphaModFix/>
          </a:blip>
          <a:stretch>
            <a:fillRect/>
          </a:stretch>
        </a:blipFill>
        <a:effectLst/>
      </p:bgPr>
    </p:bg>
    <p:spTree>
      <p:nvGrpSpPr>
        <p:cNvPr id="1" name="Shape 59"/>
        <p:cNvGrpSpPr/>
        <p:nvPr/>
      </p:nvGrpSpPr>
      <p:grpSpPr>
        <a:xfrm>
          <a:off x="0" y="0"/>
          <a:ext cx="0" cy="0"/>
          <a:chOff x="0" y="0"/>
          <a:chExt cx="0" cy="0"/>
        </a:xfrm>
      </p:grpSpPr>
      <p:pic>
        <p:nvPicPr>
          <p:cNvPr id="60" name="Google Shape;60;p52"/>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61" name="Google Shape;61;p52"/>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62" name="Google Shape;62;p52" descr="C:\Users\lcittanti\Documents\recursos hexacta\hexacta logo oscuro-01.png"/>
          <p:cNvPicPr preferRelativeResize="0"/>
          <p:nvPr/>
        </p:nvPicPr>
        <p:blipFill rotWithShape="1">
          <a:blip r:embed="rId4">
            <a:alphaModFix/>
          </a:blip>
          <a:srcRect/>
          <a:stretch/>
        </p:blipFill>
        <p:spPr>
          <a:xfrm>
            <a:off x="239349" y="6511303"/>
            <a:ext cx="911064" cy="221869"/>
          </a:xfrm>
          <a:prstGeom prst="rect">
            <a:avLst/>
          </a:prstGeom>
          <a:noFill/>
          <a:ln>
            <a:noFill/>
          </a:ln>
        </p:spPr>
      </p:pic>
      <p:sp>
        <p:nvSpPr>
          <p:cNvPr id="63" name="Google Shape;63;p52"/>
          <p:cNvSpPr/>
          <p:nvPr/>
        </p:nvSpPr>
        <p:spPr>
          <a:xfrm>
            <a:off x="3791744" y="425716"/>
            <a:ext cx="8160907" cy="5786701"/>
          </a:xfrm>
          <a:prstGeom prst="rect">
            <a:avLst/>
          </a:prstGeom>
          <a:solidFill>
            <a:srgbClr val="F2F2F2">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64" name="Google Shape;64;p52"/>
          <p:cNvSpPr txBox="1"/>
          <p:nvPr/>
        </p:nvSpPr>
        <p:spPr>
          <a:xfrm>
            <a:off x="239184" y="425714"/>
            <a:ext cx="3456385" cy="790088"/>
          </a:xfrm>
          <a:prstGeom prst="rect">
            <a:avLst/>
          </a:prstGeom>
          <a:noFill/>
          <a:ln>
            <a:noFill/>
          </a:ln>
        </p:spPr>
        <p:txBody>
          <a:bodyPr spcFirstLastPara="1" wrap="square" lIns="91425" tIns="45700" rIns="91425" bIns="45700" anchor="t" anchorCtr="0">
            <a:noAutofit/>
          </a:bodyPr>
          <a:lstStyle/>
          <a:p>
            <a:pPr marL="482588"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accent1"/>
              </a:solidFill>
              <a:latin typeface="Quattrocento Sans"/>
              <a:ea typeface="Quattrocento Sans"/>
              <a:cs typeface="Quattrocento Sans"/>
              <a:sym typeface="Quattrocento Sans"/>
            </a:endParaRPr>
          </a:p>
          <a:p>
            <a:pPr marL="596885" marR="0" lvl="0" indent="0" algn="l" rtl="0">
              <a:lnSpc>
                <a:spcPct val="100000"/>
              </a:lnSpc>
              <a:spcBef>
                <a:spcPts val="0"/>
              </a:spcBef>
              <a:spcAft>
                <a:spcPts val="0"/>
              </a:spcAft>
              <a:buClr>
                <a:srgbClr val="000000"/>
              </a:buClr>
              <a:buSzPts val="2400"/>
              <a:buFont typeface="Arial"/>
              <a:buNone/>
            </a:pPr>
            <a:r>
              <a:rPr lang="es-AR" sz="2400" b="0" i="0" u="none" strike="noStrike" cap="none">
                <a:solidFill>
                  <a:schemeClr val="accent1"/>
                </a:solidFill>
                <a:latin typeface="Quattrocento Sans"/>
                <a:ea typeface="Quattrocento Sans"/>
                <a:cs typeface="Quattrocento Sans"/>
                <a:sym typeface="Quattrocento Sans"/>
              </a:rPr>
              <a:t>Agenda</a:t>
            </a:r>
            <a:endParaRPr sz="1400" b="0" i="0" u="none" strike="noStrike" cap="none">
              <a:solidFill>
                <a:srgbClr val="000000"/>
              </a:solidFill>
              <a:latin typeface="Arial"/>
              <a:ea typeface="Arial"/>
              <a:cs typeface="Arial"/>
              <a:sym typeface="Arial"/>
            </a:endParaRPr>
          </a:p>
          <a:p>
            <a:pPr marL="482588" marR="0" lvl="0" indent="0" algn="l" rtl="0">
              <a:lnSpc>
                <a:spcPct val="100000"/>
              </a:lnSpc>
              <a:spcBef>
                <a:spcPts val="0"/>
              </a:spcBef>
              <a:spcAft>
                <a:spcPts val="0"/>
              </a:spcAft>
              <a:buClr>
                <a:srgbClr val="000000"/>
              </a:buClr>
              <a:buSzPts val="1067"/>
              <a:buFont typeface="Arial"/>
              <a:buNone/>
            </a:pPr>
            <a:endParaRPr sz="1067" b="0" i="0" u="none" strike="noStrike" cap="none">
              <a:solidFill>
                <a:schemeClr val="accent1"/>
              </a:solidFill>
              <a:latin typeface="Quattrocento Sans"/>
              <a:ea typeface="Quattrocento Sans"/>
              <a:cs typeface="Quattrocento Sans"/>
              <a:sym typeface="Quattrocento Sans"/>
            </a:endParaRPr>
          </a:p>
        </p:txBody>
      </p:sp>
      <p:pic>
        <p:nvPicPr>
          <p:cNvPr id="65" name="Google Shape;65;p52"/>
          <p:cNvPicPr preferRelativeResize="0"/>
          <p:nvPr/>
        </p:nvPicPr>
        <p:blipFill rotWithShape="1">
          <a:blip r:embed="rId5">
            <a:alphaModFix/>
          </a:blip>
          <a:srcRect/>
          <a:stretch/>
        </p:blipFill>
        <p:spPr>
          <a:xfrm>
            <a:off x="431371" y="619541"/>
            <a:ext cx="336120" cy="473041"/>
          </a:xfrm>
          <a:prstGeom prst="rect">
            <a:avLst/>
          </a:prstGeom>
          <a:noFill/>
          <a:ln>
            <a:noFill/>
          </a:ln>
        </p:spPr>
      </p:pic>
      <p:sp>
        <p:nvSpPr>
          <p:cNvPr id="66" name="Google Shape;66;p52"/>
          <p:cNvSpPr txBox="1">
            <a:spLocks noGrp="1"/>
          </p:cNvSpPr>
          <p:nvPr>
            <p:ph type="body" idx="1"/>
          </p:nvPr>
        </p:nvSpPr>
        <p:spPr>
          <a:xfrm>
            <a:off x="3983766" y="933451"/>
            <a:ext cx="7680853" cy="479325"/>
          </a:xfrm>
          <a:prstGeom prst="rect">
            <a:avLst/>
          </a:prstGeom>
          <a:noFill/>
          <a:ln>
            <a:noFill/>
          </a:ln>
        </p:spPr>
        <p:txBody>
          <a:bodyPr spcFirstLastPara="1" wrap="square" lIns="91425" tIns="45700" rIns="91425" bIns="45700" anchor="t" anchorCtr="0">
            <a:noAutofit/>
          </a:bodyPr>
          <a:lstStyle>
            <a:lvl1pPr marL="457200" marR="0" lvl="0" indent="-329374" algn="l">
              <a:lnSpc>
                <a:spcPct val="100000"/>
              </a:lnSpc>
              <a:spcBef>
                <a:spcPts val="133"/>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67" name="Google Shape;67;p52"/>
          <p:cNvSpPr txBox="1">
            <a:spLocks noGrp="1"/>
          </p:cNvSpPr>
          <p:nvPr>
            <p:ph type="body" idx="2"/>
          </p:nvPr>
        </p:nvSpPr>
        <p:spPr>
          <a:xfrm>
            <a:off x="3983766" y="1605923"/>
            <a:ext cx="7680853" cy="474728"/>
          </a:xfrm>
          <a:prstGeom prst="rect">
            <a:avLst/>
          </a:prstGeom>
          <a:noFill/>
          <a:ln>
            <a:noFill/>
          </a:ln>
        </p:spPr>
        <p:txBody>
          <a:bodyPr spcFirstLastPara="1" wrap="square" lIns="91425" tIns="45700" rIns="91425" bIns="45700" anchor="t" anchorCtr="0">
            <a:noAutofit/>
          </a:bodyPr>
          <a:lstStyle>
            <a:lvl1pPr marL="457200" marR="0" lvl="0" indent="-336550" algn="l">
              <a:lnSpc>
                <a:spcPct val="100000"/>
              </a:lnSpc>
              <a:spcBef>
                <a:spcPts val="133"/>
              </a:spcBef>
              <a:spcAft>
                <a:spcPts val="0"/>
              </a:spcAft>
              <a:buClr>
                <a:schemeClr val="accent1"/>
              </a:buClr>
              <a:buSzPts val="1700"/>
              <a:buFont typeface="Quattrocento Sans"/>
              <a:buChar char="&gt;"/>
              <a:defRPr sz="2000" b="0" i="0" u="none" strike="noStrike" cap="none">
                <a:solidFill>
                  <a:schemeClr val="accent1"/>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68" name="Google Shape;68;p52"/>
          <p:cNvSpPr txBox="1">
            <a:spLocks noGrp="1"/>
          </p:cNvSpPr>
          <p:nvPr>
            <p:ph type="body" idx="3"/>
          </p:nvPr>
        </p:nvSpPr>
        <p:spPr>
          <a:xfrm>
            <a:off x="3983766" y="2277600"/>
            <a:ext cx="7680853" cy="479325"/>
          </a:xfrm>
          <a:prstGeom prst="rect">
            <a:avLst/>
          </a:prstGeom>
          <a:noFill/>
          <a:ln>
            <a:noFill/>
          </a:ln>
        </p:spPr>
        <p:txBody>
          <a:bodyPr spcFirstLastPara="1" wrap="square" lIns="91425" tIns="45700" rIns="91425" bIns="45700" anchor="t" anchorCtr="0">
            <a:noAutofit/>
          </a:bodyPr>
          <a:lstStyle>
            <a:lvl1pPr marL="457200" marR="0" lvl="0" indent="-329374" algn="l">
              <a:lnSpc>
                <a:spcPct val="100000"/>
              </a:lnSpc>
              <a:spcBef>
                <a:spcPts val="133"/>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subtítulo y contenido ">
  <p:cSld name="Título, subtítulo y contenido ">
    <p:spTree>
      <p:nvGrpSpPr>
        <p:cNvPr id="1" name="Shape 69"/>
        <p:cNvGrpSpPr/>
        <p:nvPr/>
      </p:nvGrpSpPr>
      <p:grpSpPr>
        <a:xfrm>
          <a:off x="0" y="0"/>
          <a:ext cx="0" cy="0"/>
          <a:chOff x="0" y="0"/>
          <a:chExt cx="0" cy="0"/>
        </a:xfrm>
      </p:grpSpPr>
      <p:sp>
        <p:nvSpPr>
          <p:cNvPr id="70" name="Google Shape;70;p53"/>
          <p:cNvSpPr txBox="1">
            <a:spLocks noGrp="1"/>
          </p:cNvSpPr>
          <p:nvPr>
            <p:ph type="body" idx="1"/>
          </p:nvPr>
        </p:nvSpPr>
        <p:spPr>
          <a:xfrm>
            <a:off x="238754" y="1219564"/>
            <a:ext cx="11713897" cy="4992853"/>
          </a:xfrm>
          <a:prstGeom prst="rect">
            <a:avLst/>
          </a:prstGeom>
          <a:noFill/>
          <a:ln>
            <a:noFill/>
          </a:ln>
        </p:spPr>
        <p:txBody>
          <a:bodyPr spcFirstLastPara="1" wrap="square" lIns="91425" tIns="45700" rIns="91425" bIns="45700" anchor="t" anchorCtr="0">
            <a:noAutofit/>
          </a:bodyPr>
          <a:lstStyle>
            <a:lvl1pPr marL="457200" marR="0" lvl="0" indent="-322135" algn="l">
              <a:lnSpc>
                <a:spcPct val="100000"/>
              </a:lnSpc>
              <a:spcBef>
                <a:spcPts val="133"/>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1pPr>
            <a:lvl2pPr marL="914400" marR="0" lvl="1"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2pPr>
            <a:lvl3pPr marL="1371600" marR="0" lvl="2"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3pPr>
            <a:lvl4pPr marL="1828800" marR="0" lvl="3"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4pPr>
            <a:lvl5pPr marL="2286000" marR="0" lvl="4" indent="-322135" algn="l">
              <a:lnSpc>
                <a:spcPct val="100000"/>
              </a:lnSpc>
              <a:spcBef>
                <a:spcPts val="800"/>
              </a:spcBef>
              <a:spcAft>
                <a:spcPts val="0"/>
              </a:spcAft>
              <a:buClr>
                <a:schemeClr val="accent1"/>
              </a:buClr>
              <a:buSzPts val="1473"/>
              <a:buFont typeface="Quattrocento Sans"/>
              <a:buChar char="&gt;"/>
              <a:defRPr sz="1733"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71" name="Google Shape;71;p53"/>
          <p:cNvSpPr txBox="1">
            <a:spLocks noGrp="1"/>
          </p:cNvSpPr>
          <p:nvPr>
            <p:ph type="body" idx="2"/>
          </p:nvPr>
        </p:nvSpPr>
        <p:spPr>
          <a:xfrm>
            <a:off x="239184" y="267979"/>
            <a:ext cx="11713467" cy="472856"/>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72" name="Google Shape;72;p53"/>
          <p:cNvSpPr txBox="1">
            <a:spLocks noGrp="1"/>
          </p:cNvSpPr>
          <p:nvPr>
            <p:ph type="body" idx="3"/>
          </p:nvPr>
        </p:nvSpPr>
        <p:spPr>
          <a:xfrm>
            <a:off x="239184" y="836448"/>
            <a:ext cx="11713633" cy="383117"/>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473"/>
              <a:buFont typeface="Quattrocento Sans"/>
              <a:buNone/>
              <a:defRPr sz="1733" b="0" i="0" u="none" strike="noStrike" cap="none">
                <a:solidFill>
                  <a:srgbClr val="393939"/>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73" name="Google Shape;73;p53"/>
          <p:cNvSpPr txBox="1"/>
          <p:nvPr/>
        </p:nvSpPr>
        <p:spPr>
          <a:xfrm>
            <a:off x="572555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74" name="Google Shape;74;p53"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75" name="Google Shape;75;p53"/>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76" name="Google Shape;76;p53"/>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77" name="Google Shape;77;p53"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p:cSld name="Título">
    <p:spTree>
      <p:nvGrpSpPr>
        <p:cNvPr id="1" name="Shape 78"/>
        <p:cNvGrpSpPr/>
        <p:nvPr/>
      </p:nvGrpSpPr>
      <p:grpSpPr>
        <a:xfrm>
          <a:off x="0" y="0"/>
          <a:ext cx="0" cy="0"/>
          <a:chOff x="0" y="0"/>
          <a:chExt cx="0" cy="0"/>
        </a:xfrm>
      </p:grpSpPr>
      <p:sp>
        <p:nvSpPr>
          <p:cNvPr id="79" name="Google Shape;79;p54"/>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33"/>
              </a:spcBef>
              <a:spcAft>
                <a:spcPts val="0"/>
              </a:spcAft>
              <a:buClr>
                <a:schemeClr val="accent1"/>
              </a:buClr>
              <a:buSzPts val="1927"/>
              <a:buFont typeface="Quattrocento Sans"/>
              <a:buNone/>
              <a:defRPr sz="2267" b="1" i="0" u="none" strike="noStrike" cap="none">
                <a:solidFill>
                  <a:schemeClr val="accent1"/>
                </a:solidFill>
                <a:latin typeface="Quattrocento Sans"/>
                <a:ea typeface="Quattrocento Sans"/>
                <a:cs typeface="Quattrocento Sans"/>
                <a:sym typeface="Quattrocento Sans"/>
              </a:defRPr>
            </a:lvl1pPr>
            <a:lvl2pPr marL="914400" marR="0" lvl="1"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
        <p:nvSpPr>
          <p:cNvPr id="80" name="Google Shape;80;p54"/>
          <p:cNvSpPr txBox="1"/>
          <p:nvPr/>
        </p:nvSpPr>
        <p:spPr>
          <a:xfrm>
            <a:off x="572555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81" name="Google Shape;81;p54" descr="C:\Users\lcittanti\Documents\recursos hexacta\hexacta logo oscuro-01.png"/>
          <p:cNvPicPr preferRelativeResize="0"/>
          <p:nvPr/>
        </p:nvPicPr>
        <p:blipFill rotWithShape="1">
          <a:blip r:embed="rId2">
            <a:alphaModFix/>
          </a:blip>
          <a:srcRect/>
          <a:stretch/>
        </p:blipFill>
        <p:spPr>
          <a:xfrm>
            <a:off x="315588" y="6511303"/>
            <a:ext cx="911064" cy="221869"/>
          </a:xfrm>
          <a:prstGeom prst="rect">
            <a:avLst/>
          </a:prstGeom>
          <a:noFill/>
          <a:ln>
            <a:noFill/>
          </a:ln>
        </p:spPr>
      </p:pic>
      <p:pic>
        <p:nvPicPr>
          <p:cNvPr id="82" name="Google Shape;82;p54"/>
          <p:cNvPicPr preferRelativeResize="0"/>
          <p:nvPr/>
        </p:nvPicPr>
        <p:blipFill rotWithShape="1">
          <a:blip r:embed="rId3">
            <a:alphaModFix/>
          </a:blip>
          <a:srcRect l="236" r="160"/>
          <a:stretch/>
        </p:blipFill>
        <p:spPr>
          <a:xfrm>
            <a:off x="0" y="6386475"/>
            <a:ext cx="12192000" cy="471525"/>
          </a:xfrm>
          <a:prstGeom prst="rect">
            <a:avLst/>
          </a:prstGeom>
          <a:noFill/>
          <a:ln>
            <a:noFill/>
          </a:ln>
        </p:spPr>
      </p:pic>
      <p:sp>
        <p:nvSpPr>
          <p:cNvPr id="83" name="Google Shape;83;p54"/>
          <p:cNvSpPr txBox="1"/>
          <p:nvPr/>
        </p:nvSpPr>
        <p:spPr>
          <a:xfrm>
            <a:off x="5821560" y="6502115"/>
            <a:ext cx="6227101" cy="25654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067"/>
              <a:buFont typeface="Quattrocento Sans"/>
              <a:buNone/>
            </a:pPr>
            <a:r>
              <a:rPr lang="es-AR" sz="1067" b="0" i="1" u="none" strike="noStrike" cap="none">
                <a:solidFill>
                  <a:schemeClr val="lt1"/>
                </a:solidFill>
                <a:latin typeface="Quattrocento Sans"/>
                <a:ea typeface="Quattrocento Sans"/>
                <a:cs typeface="Quattrocento Sans"/>
                <a:sym typeface="Quattrocento Sans"/>
              </a:rPr>
              <a:t>Excellence in software development</a:t>
            </a:r>
            <a:endParaRPr sz="1067" b="0" i="1" u="none" strike="noStrike" cap="none">
              <a:solidFill>
                <a:schemeClr val="lt1"/>
              </a:solidFill>
              <a:latin typeface="Quattrocento Sans"/>
              <a:ea typeface="Quattrocento Sans"/>
              <a:cs typeface="Quattrocento Sans"/>
              <a:sym typeface="Quattrocento Sans"/>
            </a:endParaRPr>
          </a:p>
        </p:txBody>
      </p:sp>
      <p:pic>
        <p:nvPicPr>
          <p:cNvPr id="84" name="Google Shape;84;p54" descr="C:\Users\lcittanti\Documents\recursos hexacta\hexacta logo oscuro-01.png"/>
          <p:cNvPicPr preferRelativeResize="0"/>
          <p:nvPr/>
        </p:nvPicPr>
        <p:blipFill rotWithShape="1">
          <a:blip r:embed="rId2">
            <a:alphaModFix/>
          </a:blip>
          <a:srcRect/>
          <a:stretch/>
        </p:blipFill>
        <p:spPr>
          <a:xfrm>
            <a:off x="239349" y="6511303"/>
            <a:ext cx="911064" cy="2218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jp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body" idx="1"/>
          </p:nvPr>
        </p:nvSpPr>
        <p:spPr>
          <a:xfrm>
            <a:off x="334433" y="1700809"/>
            <a:ext cx="11534600" cy="4425356"/>
          </a:xfrm>
          <a:prstGeom prst="rect">
            <a:avLst/>
          </a:prstGeom>
          <a:noFill/>
          <a:ln>
            <a:noFill/>
          </a:ln>
        </p:spPr>
        <p:txBody>
          <a:bodyPr spcFirstLastPara="1" wrap="square" lIns="91425" tIns="45700" rIns="91425" bIns="45700" anchor="t" anchorCtr="0">
            <a:noAutofit/>
          </a:bodyPr>
          <a:lstStyle>
            <a:lvl1pPr marL="457200" marR="0" lvl="0" indent="-329374" algn="l" rtl="0">
              <a:lnSpc>
                <a:spcPct val="100000"/>
              </a:lnSpc>
              <a:spcBef>
                <a:spcPts val="133"/>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1pPr>
            <a:lvl2pPr marL="914400" marR="0" lvl="1" indent="-329374"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2pPr>
            <a:lvl3pPr marL="1371600" marR="0" lvl="2" indent="-329374"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3pPr>
            <a:lvl4pPr marL="1828800" marR="0" lvl="3" indent="-329374"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4pPr>
            <a:lvl5pPr marL="2286000" marR="0" lvl="4" indent="-329374" algn="l" rtl="0">
              <a:lnSpc>
                <a:spcPct val="100000"/>
              </a:lnSpc>
              <a:spcBef>
                <a:spcPts val="800"/>
              </a:spcBef>
              <a:spcAft>
                <a:spcPts val="0"/>
              </a:spcAft>
              <a:buClr>
                <a:schemeClr val="accent1"/>
              </a:buClr>
              <a:buSzPts val="1587"/>
              <a:buFont typeface="Quattrocento Sans"/>
              <a:buChar char="&gt;"/>
              <a:defRPr sz="1867" b="0" i="0" u="none" strike="noStrike" cap="none">
                <a:solidFill>
                  <a:srgbClr val="393939"/>
                </a:solidFill>
                <a:latin typeface="Quattrocento Sans"/>
                <a:ea typeface="Quattrocento Sans"/>
                <a:cs typeface="Quattrocento Sans"/>
                <a:sym typeface="Quattrocento Sans"/>
              </a:defRPr>
            </a:lvl5pPr>
            <a:lvl6pPr marL="2743200" marR="0" lvl="5" indent="-397954" algn="l" rtl="0">
              <a:lnSpc>
                <a:spcPct val="100000"/>
              </a:lnSpc>
              <a:spcBef>
                <a:spcPts val="800"/>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Quattrocento Sans"/>
                <a:ea typeface="Quattrocento Sans"/>
                <a:cs typeface="Quattrocento Sans"/>
                <a:sym typeface="Quattrocento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128"/>
        <p:cNvGrpSpPr/>
        <p:nvPr/>
      </p:nvGrpSpPr>
      <p:grpSpPr>
        <a:xfrm>
          <a:off x="0" y="0"/>
          <a:ext cx="0" cy="0"/>
          <a:chOff x="0" y="0"/>
          <a:chExt cx="0" cy="0"/>
        </a:xfrm>
      </p:grpSpPr>
      <p:sp>
        <p:nvSpPr>
          <p:cNvPr id="129" name="Google Shape;129;g64a843b082_0_2549"/>
          <p:cNvSpPr txBox="1">
            <a:spLocks noGrp="1"/>
          </p:cNvSpPr>
          <p:nvPr>
            <p:ph type="body" idx="1"/>
          </p:nvPr>
        </p:nvSpPr>
        <p:spPr>
          <a:xfrm>
            <a:off x="334433" y="1700809"/>
            <a:ext cx="11534700" cy="44253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247"/>
        <p:cNvGrpSpPr/>
        <p:nvPr/>
      </p:nvGrpSpPr>
      <p:grpSpPr>
        <a:xfrm>
          <a:off x="0" y="0"/>
          <a:ext cx="0" cy="0"/>
          <a:chOff x="0" y="0"/>
          <a:chExt cx="0" cy="0"/>
        </a:xfrm>
      </p:grpSpPr>
      <p:sp>
        <p:nvSpPr>
          <p:cNvPr id="248" name="Google Shape;248;g64a843b082_0_2677"/>
          <p:cNvSpPr txBox="1">
            <a:spLocks noGrp="1"/>
          </p:cNvSpPr>
          <p:nvPr>
            <p:ph type="body" idx="1"/>
          </p:nvPr>
        </p:nvSpPr>
        <p:spPr>
          <a:xfrm>
            <a:off x="334433" y="1700809"/>
            <a:ext cx="11534700" cy="4425300"/>
          </a:xfrm>
          <a:prstGeom prst="rect">
            <a:avLst/>
          </a:prstGeom>
          <a:noFill/>
          <a:ln>
            <a:noFill/>
          </a:ln>
        </p:spPr>
        <p:txBody>
          <a:bodyPr spcFirstLastPara="1" wrap="square" lIns="91425" tIns="45700" rIns="91425" bIns="45700" anchor="t" anchorCtr="0">
            <a:noAutofit/>
          </a:bodyPr>
          <a:lstStyle>
            <a:lvl1pPr marL="457200" marR="0" lvl="0" indent="-330200" algn="l" rtl="0">
              <a:lnSpc>
                <a:spcPct val="100000"/>
              </a:lnSpc>
              <a:spcBef>
                <a:spcPts val="1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1pPr>
            <a:lvl2pPr marL="914400" marR="0" lvl="1"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2pPr>
            <a:lvl3pPr marL="1371600" marR="0" lvl="2"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3pPr>
            <a:lvl4pPr marL="1828800" marR="0" lvl="3"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4pPr>
            <a:lvl5pPr marL="2286000" marR="0" lvl="4" indent="-330200" algn="l" rtl="0">
              <a:lnSpc>
                <a:spcPct val="100000"/>
              </a:lnSpc>
              <a:spcBef>
                <a:spcPts val="800"/>
              </a:spcBef>
              <a:spcAft>
                <a:spcPts val="0"/>
              </a:spcAft>
              <a:buClr>
                <a:schemeClr val="accent1"/>
              </a:buClr>
              <a:buSzPts val="1600"/>
              <a:buFont typeface="Quattrocento Sans"/>
              <a:buChar char="&gt;"/>
              <a:defRPr sz="1900" b="0" i="0" u="none" strike="noStrike" cap="none">
                <a:solidFill>
                  <a:srgbClr val="393939"/>
                </a:solidFill>
                <a:latin typeface="Quattrocento Sans"/>
                <a:ea typeface="Quattrocento Sans"/>
                <a:cs typeface="Quattrocento Sans"/>
                <a:sym typeface="Quattrocento Sans"/>
              </a:defRPr>
            </a:lvl5pPr>
            <a:lvl6pPr marL="2743200" marR="0" lvl="5" indent="-400050" algn="l" rtl="0">
              <a:lnSpc>
                <a:spcPct val="100000"/>
              </a:lnSpc>
              <a:spcBef>
                <a:spcPts val="8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viz.wtf/"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hyperlink" Target="https://viz.wtf/"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viz.wtf/"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matplotlib.org/" TargetMode="External"/><Relationship Id="rId7" Type="http://schemas.openxmlformats.org/officeDocument/2006/relationships/hyperlink" Target="https://shiny.rstudio.com/"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hyperlink" Target="https://ggplot2.tidyverse.org/" TargetMode="External"/><Relationship Id="rId5" Type="http://schemas.openxmlformats.org/officeDocument/2006/relationships/hyperlink" Target="https://pydata.org/" TargetMode="External"/><Relationship Id="rId4" Type="http://schemas.openxmlformats.org/officeDocument/2006/relationships/hyperlink" Target="https://seaborn.pydata.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acundod/case-studies/blob/master/Prediccion%20de%20Embarazo%20Adolescente%20con%20Machine%20Learning.md"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
          <p:cNvSpPr txBox="1">
            <a:spLocks noGrp="1"/>
          </p:cNvSpPr>
          <p:nvPr>
            <p:ph type="body" idx="1"/>
          </p:nvPr>
        </p:nvSpPr>
        <p:spPr>
          <a:xfrm>
            <a:off x="334434" y="4677139"/>
            <a:ext cx="9698004" cy="48048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1"/>
              </a:buClr>
              <a:buSzPts val="2267"/>
              <a:buFont typeface="Quattrocento Sans"/>
              <a:buNone/>
            </a:pPr>
            <a:r>
              <a:rPr lang="es-AR" sz="2667" b="0" i="0" u="none" strike="noStrike" cap="none">
                <a:solidFill>
                  <a:schemeClr val="dk1"/>
                </a:solidFill>
                <a:latin typeface="Quattrocento Sans"/>
                <a:ea typeface="Quattrocento Sans"/>
                <a:cs typeface="Quattrocento Sans"/>
                <a:sym typeface="Quattrocento Sans"/>
              </a:rPr>
              <a:t>Machine Learning</a:t>
            </a:r>
            <a:endParaRPr sz="2667" b="0" i="0" u="none" strike="noStrike" cap="none">
              <a:solidFill>
                <a:schemeClr val="dk1"/>
              </a:solidFill>
              <a:latin typeface="Quattrocento Sans"/>
              <a:ea typeface="Quattrocento Sans"/>
              <a:cs typeface="Quattrocento Sans"/>
              <a:sym typeface="Quattrocento Sans"/>
            </a:endParaRPr>
          </a:p>
        </p:txBody>
      </p:sp>
      <p:sp>
        <p:nvSpPr>
          <p:cNvPr id="372" name="Google Shape;372;p1"/>
          <p:cNvSpPr txBox="1">
            <a:spLocks noGrp="1"/>
          </p:cNvSpPr>
          <p:nvPr>
            <p:ph type="body" idx="3"/>
          </p:nvPr>
        </p:nvSpPr>
        <p:spPr>
          <a:xfrm>
            <a:off x="334425" y="5205200"/>
            <a:ext cx="9698700" cy="68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87"/>
              <a:buFont typeface="Quattrocento Sans"/>
              <a:buNone/>
            </a:pPr>
            <a:r>
              <a:rPr lang="es-AR" sz="1867" b="0" i="0" u="none" strike="noStrike" cap="none">
                <a:solidFill>
                  <a:srgbClr val="393939"/>
                </a:solidFill>
                <a:latin typeface="Quattrocento Sans"/>
                <a:ea typeface="Quattrocento Sans"/>
                <a:cs typeface="Quattrocento Sans"/>
                <a:sym typeface="Quattrocento Sans"/>
              </a:rPr>
              <a:t>Clase 1 </a:t>
            </a:r>
            <a:r>
              <a:rPr lang="es-AR" sz="2000" b="0" i="0" u="none" strike="noStrike" cap="none">
                <a:solidFill>
                  <a:srgbClr val="393939"/>
                </a:solidFill>
                <a:latin typeface="Quattrocento Sans"/>
                <a:ea typeface="Quattrocento Sans"/>
                <a:cs typeface="Quattrocento Sans"/>
                <a:sym typeface="Quattrocento Sans"/>
              </a:rPr>
              <a:t>– Análisis exploratorio de datos</a:t>
            </a:r>
            <a:endParaRPr sz="1800"/>
          </a:p>
          <a:p>
            <a:pPr marL="0" marR="0" lvl="0" indent="0" algn="l" rtl="0">
              <a:lnSpc>
                <a:spcPct val="100000"/>
              </a:lnSpc>
              <a:spcBef>
                <a:spcPts val="933"/>
              </a:spcBef>
              <a:spcAft>
                <a:spcPts val="0"/>
              </a:spcAft>
              <a:buClr>
                <a:schemeClr val="accent1"/>
              </a:buClr>
              <a:buSzPts val="1587"/>
              <a:buFont typeface="Quattrocento Sans"/>
              <a:buNone/>
            </a:pPr>
            <a:endParaRPr sz="1867"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64a843b082_0_102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48" name="Google Shape;448;g64a843b082_0_1028"/>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¿Donde se utiliza ML?</a:t>
            </a:r>
            <a:endParaRPr sz="1700" b="0" i="0" u="none" strike="noStrike" cap="none">
              <a:solidFill>
                <a:srgbClr val="393939"/>
              </a:solidFill>
              <a:latin typeface="Quattrocento Sans"/>
              <a:ea typeface="Quattrocento Sans"/>
              <a:cs typeface="Quattrocento Sans"/>
              <a:sym typeface="Quattrocento Sans"/>
            </a:endParaRPr>
          </a:p>
        </p:txBody>
      </p:sp>
      <p:sp>
        <p:nvSpPr>
          <p:cNvPr id="449" name="Google Shape;449;g64a843b082_0_1028"/>
          <p:cNvSpPr txBox="1"/>
          <p:nvPr/>
        </p:nvSpPr>
        <p:spPr>
          <a:xfrm>
            <a:off x="637966" y="1315167"/>
            <a:ext cx="9032400" cy="480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IoT</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Al combinar ambos enfoques, aplicable a múltiples industrias.</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SmartCities</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Wearables</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Casas Inteligentes</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Agricultura</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Meteorología</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Transporte (Conducción)</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Medio Ambiente</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Deporte,</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etc.</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64a843b082_0_1154"/>
          <p:cNvSpPr txBox="1">
            <a:spLocks noGrp="1"/>
          </p:cNvSpPr>
          <p:nvPr>
            <p:ph type="body" idx="1"/>
          </p:nvPr>
        </p:nvSpPr>
        <p:spPr>
          <a:xfrm>
            <a:off x="239184" y="267979"/>
            <a:ext cx="11713500" cy="472800"/>
          </a:xfrm>
          <a:prstGeom prst="rect">
            <a:avLst/>
          </a:prstGeom>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a:p>
          <a:p>
            <a:pPr marL="0" lvl="0" indent="0" algn="l" rtl="0">
              <a:spcBef>
                <a:spcPts val="100"/>
              </a:spcBef>
              <a:spcAft>
                <a:spcPts val="0"/>
              </a:spcAft>
              <a:buNone/>
            </a:pPr>
            <a:endParaRPr/>
          </a:p>
        </p:txBody>
      </p:sp>
      <p:sp>
        <p:nvSpPr>
          <p:cNvPr id="455" name="Google Shape;455;g64a843b082_0_1154"/>
          <p:cNvSpPr txBox="1">
            <a:spLocks noGrp="1"/>
          </p:cNvSpPr>
          <p:nvPr>
            <p:ph type="body" idx="2"/>
          </p:nvPr>
        </p:nvSpPr>
        <p:spPr>
          <a:xfrm>
            <a:off x="239200" y="836425"/>
            <a:ext cx="8370600" cy="594300"/>
          </a:xfrm>
          <a:prstGeom prst="rect">
            <a:avLst/>
          </a:prstGeom>
        </p:spPr>
        <p:txBody>
          <a:bodyPr spcFirstLastPara="1" wrap="square" lIns="91425" tIns="45700" rIns="91425" bIns="45700" anchor="t" anchorCtr="0">
            <a:noAutofit/>
          </a:bodyPr>
          <a:lstStyle/>
          <a:p>
            <a:pPr marL="0" lvl="0" indent="0" algn="r" rtl="0">
              <a:lnSpc>
                <a:spcPct val="80000"/>
              </a:lnSpc>
              <a:spcBef>
                <a:spcPts val="900"/>
              </a:spcBef>
              <a:spcAft>
                <a:spcPts val="0"/>
              </a:spcAft>
              <a:buNone/>
            </a:pPr>
            <a:r>
              <a:rPr lang="es-AR" sz="2400" b="1">
                <a:solidFill>
                  <a:schemeClr val="accent5"/>
                </a:solidFill>
              </a:rPr>
              <a:t>¿Es necesario ML para todo esto?</a:t>
            </a:r>
            <a:endParaRPr sz="2400" b="1">
              <a:solidFill>
                <a:schemeClr val="accent5"/>
              </a:solidFill>
            </a:endParaRPr>
          </a:p>
          <a:p>
            <a:pPr marL="0" lvl="0" indent="0" algn="r" rtl="0">
              <a:spcBef>
                <a:spcPts val="100"/>
              </a:spcBef>
              <a:spcAft>
                <a:spcPts val="0"/>
              </a:spcAft>
              <a:buNone/>
            </a:pPr>
            <a:endParaRPr/>
          </a:p>
        </p:txBody>
      </p:sp>
      <p:sp>
        <p:nvSpPr>
          <p:cNvPr id="456" name="Google Shape;456;g64a843b082_0_1154"/>
          <p:cNvSpPr txBox="1"/>
          <p:nvPr/>
        </p:nvSpPr>
        <p:spPr>
          <a:xfrm>
            <a:off x="239200" y="1430825"/>
            <a:ext cx="8370600" cy="27597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900"/>
              </a:spcBef>
              <a:spcAft>
                <a:spcPts val="0"/>
              </a:spcAft>
              <a:buNone/>
            </a:pPr>
            <a:r>
              <a:rPr lang="es-AR" sz="2400" b="1">
                <a:solidFill>
                  <a:schemeClr val="accent5"/>
                </a:solidFill>
                <a:latin typeface="Quattrocento Sans"/>
                <a:ea typeface="Quattrocento Sans"/>
                <a:cs typeface="Quattrocento Sans"/>
                <a:sym typeface="Quattrocento Sans"/>
              </a:rPr>
              <a:t>NO</a:t>
            </a:r>
            <a:r>
              <a:rPr lang="es-AR" sz="2400">
                <a:solidFill>
                  <a:schemeClr val="accent5"/>
                </a:solidFill>
                <a:latin typeface="Quattrocento Sans"/>
                <a:ea typeface="Quattrocento Sans"/>
                <a:cs typeface="Quattrocento Sans"/>
                <a:sym typeface="Quattrocento Sans"/>
              </a:rPr>
              <a:t>.</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Hay soluciones que ayudan para la toma de decisiones y no necesariamente son ML.</a:t>
            </a:r>
            <a:endParaRPr sz="2400">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chemeClr val="accent5"/>
                </a:solidFill>
                <a:latin typeface="Quattrocento Sans"/>
                <a:ea typeface="Quattrocento Sans"/>
                <a:cs typeface="Quattrocento Sans"/>
                <a:sym typeface="Quattrocento Sans"/>
              </a:rPr>
              <a:t>Ejemplo: Business Intelligence, Data Analytics, Estadística…</a:t>
            </a:r>
            <a:endParaRPr sz="2400">
              <a:solidFill>
                <a:schemeClr val="accent5"/>
              </a:solidFill>
              <a:latin typeface="Quattrocento Sans"/>
              <a:ea typeface="Quattrocento Sans"/>
              <a:cs typeface="Quattrocento Sans"/>
              <a:sym typeface="Quattrocento Sans"/>
            </a:endParaRPr>
          </a:p>
          <a:p>
            <a:pPr marL="0" lvl="0" indent="0" algn="l" rtl="0">
              <a:spcBef>
                <a:spcPts val="0"/>
              </a:spcBef>
              <a:spcAft>
                <a:spcPts val="0"/>
              </a:spcAft>
              <a:buNone/>
            </a:pPr>
            <a:endParaRPr sz="2400">
              <a:solidFill>
                <a:schemeClr val="accent5"/>
              </a:solidFill>
              <a:latin typeface="Quattrocento Sans"/>
              <a:ea typeface="Quattrocento Sans"/>
              <a:cs typeface="Quattrocento Sans"/>
              <a:sym typeface="Quattrocento Sans"/>
            </a:endParaRPr>
          </a:p>
        </p:txBody>
      </p:sp>
      <p:pic>
        <p:nvPicPr>
          <p:cNvPr id="457" name="Google Shape;457;g64a843b082_0_1154"/>
          <p:cNvPicPr preferRelativeResize="0"/>
          <p:nvPr/>
        </p:nvPicPr>
        <p:blipFill>
          <a:blip r:embed="rId3">
            <a:alphaModFix/>
          </a:blip>
          <a:stretch>
            <a:fillRect/>
          </a:stretch>
        </p:blipFill>
        <p:spPr>
          <a:xfrm>
            <a:off x="8829750" y="939106"/>
            <a:ext cx="2929500" cy="2759589"/>
          </a:xfrm>
          <a:prstGeom prst="rect">
            <a:avLst/>
          </a:prstGeom>
          <a:noFill/>
          <a:ln>
            <a:noFill/>
          </a:ln>
        </p:spPr>
      </p:pic>
      <p:sp>
        <p:nvSpPr>
          <p:cNvPr id="458" name="Google Shape;458;g64a843b082_0_1154"/>
          <p:cNvSpPr txBox="1"/>
          <p:nvPr/>
        </p:nvSpPr>
        <p:spPr>
          <a:xfrm>
            <a:off x="370033" y="4267733"/>
            <a:ext cx="11199600" cy="18396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s-AR" sz="2400" i="1">
                <a:latin typeface="Quattrocento Sans"/>
                <a:ea typeface="Quattrocento Sans"/>
                <a:cs typeface="Quattrocento Sans"/>
                <a:sym typeface="Quattrocento Sans"/>
              </a:rPr>
              <a:t>El </a:t>
            </a:r>
            <a:r>
              <a:rPr lang="es-AR" sz="2400" b="1" i="1">
                <a:latin typeface="Quattrocento Sans"/>
                <a:ea typeface="Quattrocento Sans"/>
                <a:cs typeface="Quattrocento Sans"/>
                <a:sym typeface="Quattrocento Sans"/>
              </a:rPr>
              <a:t>éxito</a:t>
            </a:r>
            <a:r>
              <a:rPr lang="es-AR" sz="2400" i="1">
                <a:latin typeface="Quattrocento Sans"/>
                <a:ea typeface="Quattrocento Sans"/>
                <a:cs typeface="Quattrocento Sans"/>
                <a:sym typeface="Quattrocento Sans"/>
              </a:rPr>
              <a:t> de los modelos predictivos dependen de: calidad y correctitud de los </a:t>
            </a:r>
            <a:r>
              <a:rPr lang="es-AR" sz="2400" b="1" i="1">
                <a:latin typeface="Quattrocento Sans"/>
                <a:ea typeface="Quattrocento Sans"/>
                <a:cs typeface="Quattrocento Sans"/>
                <a:sym typeface="Quattrocento Sans"/>
              </a:rPr>
              <a:t>datos</a:t>
            </a:r>
            <a:r>
              <a:rPr lang="es-AR" sz="2400" i="1">
                <a:latin typeface="Quattrocento Sans"/>
                <a:ea typeface="Quattrocento Sans"/>
                <a:cs typeface="Quattrocento Sans"/>
                <a:sym typeface="Quattrocento Sans"/>
              </a:rPr>
              <a:t>, enmarcar el </a:t>
            </a:r>
            <a:r>
              <a:rPr lang="es-AR" sz="2400" b="1" i="1">
                <a:latin typeface="Quattrocento Sans"/>
                <a:ea typeface="Quattrocento Sans"/>
                <a:cs typeface="Quattrocento Sans"/>
                <a:sym typeface="Quattrocento Sans"/>
              </a:rPr>
              <a:t>problema</a:t>
            </a:r>
            <a:r>
              <a:rPr lang="es-AR" sz="2400" i="1">
                <a:latin typeface="Quattrocento Sans"/>
                <a:ea typeface="Quattrocento Sans"/>
                <a:cs typeface="Quattrocento Sans"/>
                <a:sym typeface="Quattrocento Sans"/>
              </a:rPr>
              <a:t> adecuadamente, y </a:t>
            </a:r>
            <a:r>
              <a:rPr lang="es-AR" sz="2400" b="1" i="1">
                <a:latin typeface="Quattrocento Sans"/>
                <a:ea typeface="Quattrocento Sans"/>
                <a:cs typeface="Quattrocento Sans"/>
                <a:sym typeface="Quattrocento Sans"/>
              </a:rPr>
              <a:t>evaluar</a:t>
            </a:r>
            <a:r>
              <a:rPr lang="es-AR" sz="2400" i="1">
                <a:latin typeface="Quattrocento Sans"/>
                <a:ea typeface="Quattrocento Sans"/>
                <a:cs typeface="Quattrocento Sans"/>
                <a:sym typeface="Quattrocento Sans"/>
              </a:rPr>
              <a:t> las predicciones correctamente.</a:t>
            </a:r>
            <a:endParaRPr sz="19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62d5c4e5fe_0_0"/>
          <p:cNvSpPr txBo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b="1">
                <a:solidFill>
                  <a:srgbClr val="1EA89B"/>
                </a:solidFill>
                <a:latin typeface="Quattrocento Sans"/>
                <a:ea typeface="Quattrocento Sans"/>
                <a:cs typeface="Quattrocento Sans"/>
                <a:sym typeface="Quattrocento Sans"/>
              </a:rPr>
              <a:t>Introducción a Machine Learning</a:t>
            </a:r>
            <a:endParaRPr sz="2096" b="1">
              <a:solidFill>
                <a:srgbClr val="1EA89B"/>
              </a:solidFill>
              <a:latin typeface="Quattrocento Sans"/>
              <a:ea typeface="Quattrocento Sans"/>
              <a:cs typeface="Quattrocento Sans"/>
              <a:sym typeface="Quattrocento Sans"/>
            </a:endParaRPr>
          </a:p>
          <a:p>
            <a:pPr marL="0" lvl="0" indent="0" algn="l" rtl="0">
              <a:lnSpc>
                <a:spcPct val="80000"/>
              </a:lnSpc>
              <a:spcBef>
                <a:spcPts val="933"/>
              </a:spcBef>
              <a:spcAft>
                <a:spcPts val="0"/>
              </a:spcAft>
              <a:buNone/>
            </a:pPr>
            <a:endParaRPr sz="2096" b="1">
              <a:solidFill>
                <a:srgbClr val="1EA89B"/>
              </a:solidFill>
              <a:latin typeface="Quattrocento Sans"/>
              <a:ea typeface="Quattrocento Sans"/>
              <a:cs typeface="Quattrocento Sans"/>
              <a:sym typeface="Quattrocento Sans"/>
            </a:endParaRPr>
          </a:p>
        </p:txBody>
      </p:sp>
      <p:sp>
        <p:nvSpPr>
          <p:cNvPr id="465" name="Google Shape;465;g62d5c4e5fe_0_0"/>
          <p:cNvSpPr txBox="1"/>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sz="1733">
                <a:solidFill>
                  <a:srgbClr val="393939"/>
                </a:solidFill>
                <a:latin typeface="Quattrocento Sans"/>
                <a:ea typeface="Quattrocento Sans"/>
                <a:cs typeface="Quattrocento Sans"/>
                <a:sym typeface="Quattrocento Sans"/>
              </a:rPr>
              <a:t>¿Qué hace un data scientist?</a:t>
            </a:r>
            <a:endParaRPr sz="1733">
              <a:solidFill>
                <a:srgbClr val="393939"/>
              </a:solidFill>
              <a:latin typeface="Quattrocento Sans"/>
              <a:ea typeface="Quattrocento Sans"/>
              <a:cs typeface="Quattrocento Sans"/>
              <a:sym typeface="Quattrocento Sans"/>
            </a:endParaRPr>
          </a:p>
        </p:txBody>
      </p:sp>
      <p:sp>
        <p:nvSpPr>
          <p:cNvPr id="466" name="Google Shape;466;g62d5c4e5fe_0_0"/>
          <p:cNvSpPr txBox="1"/>
          <p:nvPr/>
        </p:nvSpPr>
        <p:spPr>
          <a:xfrm>
            <a:off x="637950" y="1315175"/>
            <a:ext cx="5889300" cy="4804800"/>
          </a:xfrm>
          <a:prstGeom prst="rect">
            <a:avLst/>
          </a:prstGeom>
          <a:noFill/>
          <a:ln>
            <a:noFill/>
          </a:ln>
        </p:spPr>
        <p:txBody>
          <a:bodyPr spcFirstLastPara="1" wrap="square" lIns="91425" tIns="45700" rIns="91425" bIns="45700" anchor="t" anchorCtr="0">
            <a:noAutofit/>
          </a:bodyPr>
          <a:lstStyle/>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Se </a:t>
            </a:r>
            <a:r>
              <a:rPr lang="es-AR" sz="2400" b="0" i="0" u="none" strike="noStrike" cap="none">
                <a:solidFill>
                  <a:srgbClr val="393939"/>
                </a:solidFill>
                <a:latin typeface="Quattrocento Sans"/>
                <a:ea typeface="Quattrocento Sans"/>
                <a:cs typeface="Quattrocento Sans"/>
                <a:sym typeface="Quattrocento Sans"/>
              </a:rPr>
              <a:t>encarga de entender, procesar y extraer valor a partir de los datos. Una forma interesante de definirlo es como la intersección de tres áreas:</a:t>
            </a:r>
            <a:endParaRPr sz="2400" b="0" i="0" u="none" strike="noStrike" cap="none">
              <a:solidFill>
                <a:srgbClr val="393939"/>
              </a:solidFill>
              <a:latin typeface="Quattrocento Sans"/>
              <a:ea typeface="Quattrocento Sans"/>
              <a:cs typeface="Quattrocento Sans"/>
              <a:sym typeface="Quattrocento Sans"/>
            </a:endParaRPr>
          </a:p>
          <a:p>
            <a:pPr marL="468628" lvl="0" indent="1271" algn="l" rtl="0">
              <a:spcBef>
                <a:spcPts val="0"/>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Matemática y estadística</a:t>
            </a:r>
            <a:endParaRPr sz="2000">
              <a:solidFill>
                <a:schemeClr val="accent5"/>
              </a:solidFill>
              <a:latin typeface="Quattrocento Sans"/>
              <a:ea typeface="Quattrocento Sans"/>
              <a:cs typeface="Quattrocento Sans"/>
              <a:sym typeface="Quattrocento Sans"/>
            </a:endParaRPr>
          </a:p>
          <a:p>
            <a:pPr marL="468628" lvl="0" indent="1271" algn="l" rtl="0">
              <a:spcBef>
                <a:spcPts val="0"/>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Algoritmos y programación</a:t>
            </a:r>
            <a:endParaRPr sz="2000">
              <a:solidFill>
                <a:schemeClr val="accent5"/>
              </a:solidFill>
              <a:latin typeface="Quattrocento Sans"/>
              <a:ea typeface="Quattrocento Sans"/>
              <a:cs typeface="Quattrocento Sans"/>
              <a:sym typeface="Quattrocento Sans"/>
            </a:endParaRPr>
          </a:p>
          <a:p>
            <a:pPr marL="468628" lvl="0" indent="1271" algn="l" rtl="0">
              <a:spcBef>
                <a:spcPts val="0"/>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El dominio del problema</a:t>
            </a:r>
            <a:endParaRPr sz="2000" b="0" i="0" u="none" strike="noStrike" cap="none">
              <a:solidFill>
                <a:srgbClr val="393939"/>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rgbClr val="1EA89B"/>
              </a:buClr>
              <a:buSzPts val="1666"/>
              <a:buFont typeface="Quattrocento Sans"/>
              <a:buNone/>
            </a:pP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Son importantes los soft-skills para una correcta comunicación</a:t>
            </a:r>
            <a:r>
              <a:rPr lang="es-AR" sz="1300">
                <a:solidFill>
                  <a:schemeClr val="accent5"/>
                </a:solidFill>
                <a:latin typeface="Quattrocento Sans"/>
                <a:ea typeface="Quattrocento Sans"/>
                <a:cs typeface="Quattrocento Sans"/>
                <a:sym typeface="Quattrocento Sans"/>
              </a:rPr>
              <a:t>.</a:t>
            </a:r>
            <a:endParaRPr sz="1960">
              <a:solidFill>
                <a:srgbClr val="393939"/>
              </a:solidFill>
              <a:latin typeface="Quattrocento Sans"/>
              <a:ea typeface="Quattrocento Sans"/>
              <a:cs typeface="Quattrocento Sans"/>
              <a:sym typeface="Quattrocento Sans"/>
            </a:endParaRPr>
          </a:p>
        </p:txBody>
      </p:sp>
      <p:pic>
        <p:nvPicPr>
          <p:cNvPr id="467" name="Google Shape;467;g62d5c4e5fe_0_0"/>
          <p:cNvPicPr preferRelativeResize="0"/>
          <p:nvPr/>
        </p:nvPicPr>
        <p:blipFill rotWithShape="1">
          <a:blip r:embed="rId3">
            <a:alphaModFix/>
          </a:blip>
          <a:srcRect/>
          <a:stretch/>
        </p:blipFill>
        <p:spPr>
          <a:xfrm>
            <a:off x="6620729" y="767054"/>
            <a:ext cx="5331922" cy="4913899"/>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64a843b082_0_1281"/>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74" name="Google Shape;474;g64a843b082_0_1281"/>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Proceso de ML - Metodología</a:t>
            </a:r>
            <a:endParaRPr sz="1700" b="0" i="0" u="none" strike="noStrike" cap="none">
              <a:solidFill>
                <a:srgbClr val="393939"/>
              </a:solidFill>
              <a:latin typeface="Quattrocento Sans"/>
              <a:ea typeface="Quattrocento Sans"/>
              <a:cs typeface="Quattrocento Sans"/>
              <a:sym typeface="Quattrocento Sans"/>
            </a:endParaRPr>
          </a:p>
        </p:txBody>
      </p:sp>
      <p:sp>
        <p:nvSpPr>
          <p:cNvPr id="475" name="Google Shape;475;g64a843b082_0_1281"/>
          <p:cNvSpPr txBox="1"/>
          <p:nvPr/>
        </p:nvSpPr>
        <p:spPr>
          <a:xfrm>
            <a:off x="637975" y="1315180"/>
            <a:ext cx="10799100" cy="38904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900"/>
              </a:spcBef>
              <a:spcAft>
                <a:spcPts val="0"/>
              </a:spcAft>
              <a:buNone/>
            </a:pPr>
            <a:r>
              <a:rPr lang="es-AR" sz="2400">
                <a:solidFill>
                  <a:schemeClr val="accent5"/>
                </a:solidFill>
                <a:latin typeface="Quattrocento Sans"/>
                <a:ea typeface="Quattrocento Sans"/>
                <a:cs typeface="Quattrocento Sans"/>
                <a:sym typeface="Quattrocento Sans"/>
              </a:rPr>
              <a:t>Se puede generalizar la mayoría de los procesos de Data Science mediante los siguientes pasos:</a:t>
            </a:r>
            <a:endParaRPr sz="2400">
              <a:solidFill>
                <a:schemeClr val="accent5"/>
              </a:solidFill>
              <a:latin typeface="Quattrocento Sans"/>
              <a:ea typeface="Quattrocento Sans"/>
              <a:cs typeface="Quattrocento Sans"/>
              <a:sym typeface="Quattrocento Sans"/>
            </a:endParaRPr>
          </a:p>
          <a:p>
            <a:pPr marL="0" lvl="0" indent="0" algn="l" rtl="0">
              <a:lnSpc>
                <a:spcPct val="80000"/>
              </a:lnSpc>
              <a:spcBef>
                <a:spcPts val="900"/>
              </a:spcBef>
              <a:spcAft>
                <a:spcPts val="0"/>
              </a:spcAft>
              <a:buNone/>
            </a:pP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Hacer una pregunta interesante</a:t>
            </a:r>
            <a:endParaRPr sz="22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Conseguir los datos necesarios</a:t>
            </a:r>
            <a:endParaRPr sz="22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Explorar los datos</a:t>
            </a:r>
            <a:endParaRPr sz="22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Aplicar a los datos el algoritmo necesario</a:t>
            </a:r>
            <a:endParaRPr sz="22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Comunicar los resultados</a:t>
            </a:r>
            <a:endParaRPr sz="220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64a843b082_0_1407"/>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82" name="Google Shape;482;g64a843b082_0_1407"/>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1500"/>
              <a:buFont typeface="Quattrocento Sans"/>
              <a:buNone/>
            </a:pPr>
            <a:r>
              <a:rPr lang="es-AR">
                <a:solidFill>
                  <a:schemeClr val="accent5"/>
                </a:solidFill>
              </a:rPr>
              <a:t>Proceso de ML - Metodología</a:t>
            </a:r>
            <a:endParaRPr sz="1700" b="0" i="0" u="none" strike="noStrike" cap="none">
              <a:solidFill>
                <a:srgbClr val="393939"/>
              </a:solidFill>
              <a:latin typeface="Quattrocento Sans"/>
              <a:ea typeface="Quattrocento Sans"/>
              <a:cs typeface="Quattrocento Sans"/>
              <a:sym typeface="Quattrocento Sans"/>
            </a:endParaRPr>
          </a:p>
        </p:txBody>
      </p:sp>
      <p:pic>
        <p:nvPicPr>
          <p:cNvPr id="483" name="Google Shape;483;g64a843b082_0_1407"/>
          <p:cNvPicPr preferRelativeResize="0"/>
          <p:nvPr/>
        </p:nvPicPr>
        <p:blipFill>
          <a:blip r:embed="rId3">
            <a:alphaModFix/>
          </a:blip>
          <a:stretch>
            <a:fillRect/>
          </a:stretch>
        </p:blipFill>
        <p:spPr>
          <a:xfrm>
            <a:off x="493368" y="1315300"/>
            <a:ext cx="10374799" cy="47800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64a843b082_0_1533"/>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 </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pic>
        <p:nvPicPr>
          <p:cNvPr id="490" name="Google Shape;490;g64a843b082_0_1533"/>
          <p:cNvPicPr preferRelativeResize="0"/>
          <p:nvPr/>
        </p:nvPicPr>
        <p:blipFill>
          <a:blip r:embed="rId3">
            <a:alphaModFix/>
          </a:blip>
          <a:stretch>
            <a:fillRect/>
          </a:stretch>
        </p:blipFill>
        <p:spPr>
          <a:xfrm>
            <a:off x="203200" y="611533"/>
            <a:ext cx="11713601" cy="60432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62d5c4e5fe_0_20"/>
          <p:cNvSpPr txBo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b="1">
                <a:solidFill>
                  <a:srgbClr val="1EA89B"/>
                </a:solidFill>
                <a:latin typeface="Quattrocento Sans"/>
                <a:ea typeface="Quattrocento Sans"/>
                <a:cs typeface="Quattrocento Sans"/>
                <a:sym typeface="Quattrocento Sans"/>
              </a:rPr>
              <a:t>Introducción a Machine Learning</a:t>
            </a:r>
            <a:endParaRPr sz="2096" b="1">
              <a:solidFill>
                <a:srgbClr val="1EA89B"/>
              </a:solidFill>
              <a:latin typeface="Quattrocento Sans"/>
              <a:ea typeface="Quattrocento Sans"/>
              <a:cs typeface="Quattrocento Sans"/>
              <a:sym typeface="Quattrocento Sans"/>
            </a:endParaRPr>
          </a:p>
          <a:p>
            <a:pPr marL="0" lvl="0" indent="0" algn="l" rtl="0">
              <a:lnSpc>
                <a:spcPct val="80000"/>
              </a:lnSpc>
              <a:spcBef>
                <a:spcPts val="933"/>
              </a:spcBef>
              <a:spcAft>
                <a:spcPts val="0"/>
              </a:spcAft>
              <a:buNone/>
            </a:pPr>
            <a:endParaRPr sz="2096" b="1">
              <a:solidFill>
                <a:srgbClr val="1EA89B"/>
              </a:solidFill>
              <a:latin typeface="Quattrocento Sans"/>
              <a:ea typeface="Quattrocento Sans"/>
              <a:cs typeface="Quattrocento Sans"/>
              <a:sym typeface="Quattrocento Sans"/>
            </a:endParaRPr>
          </a:p>
        </p:txBody>
      </p:sp>
      <p:sp>
        <p:nvSpPr>
          <p:cNvPr id="497" name="Google Shape;497;g62d5c4e5fe_0_20"/>
          <p:cNvSpPr txBox="1"/>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sz="1733">
                <a:solidFill>
                  <a:srgbClr val="393939"/>
                </a:solidFill>
                <a:latin typeface="Quattrocento Sans"/>
                <a:ea typeface="Quattrocento Sans"/>
                <a:cs typeface="Quattrocento Sans"/>
                <a:sym typeface="Quattrocento Sans"/>
              </a:rPr>
              <a:t>Aprendizaje supervisado: Regresión</a:t>
            </a:r>
            <a:endParaRPr sz="1733">
              <a:solidFill>
                <a:srgbClr val="393939"/>
              </a:solidFill>
              <a:latin typeface="Quattrocento Sans"/>
              <a:ea typeface="Quattrocento Sans"/>
              <a:cs typeface="Quattrocento Sans"/>
              <a:sym typeface="Quattrocento Sans"/>
            </a:endParaRPr>
          </a:p>
        </p:txBody>
      </p:sp>
      <p:sp>
        <p:nvSpPr>
          <p:cNvPr id="498" name="Google Shape;498;g62d5c4e5fe_0_20"/>
          <p:cNvSpPr txBox="1"/>
          <p:nvPr/>
        </p:nvSpPr>
        <p:spPr>
          <a:xfrm>
            <a:off x="637954" y="1315177"/>
            <a:ext cx="5247300" cy="4550700"/>
          </a:xfrm>
          <a:prstGeom prst="rect">
            <a:avLst/>
          </a:prstGeom>
          <a:noFill/>
          <a:ln>
            <a:noFill/>
          </a:ln>
        </p:spPr>
        <p:txBody>
          <a:bodyPr spcFirstLastPara="1" wrap="square" lIns="91425" tIns="45700" rIns="91425" bIns="45700" anchor="t" anchorCtr="0">
            <a:noAutofit/>
          </a:bodyPr>
          <a:lstStyle/>
          <a:p>
            <a:pPr marL="11428" marR="0" lvl="0" indent="-11428" algn="l" rtl="0">
              <a:lnSpc>
                <a:spcPct val="100000"/>
              </a:lnSpc>
              <a:spcBef>
                <a:spcPts val="0"/>
              </a:spcBef>
              <a:spcAft>
                <a:spcPts val="0"/>
              </a:spcAft>
              <a:buClr>
                <a:srgbClr val="1EA89B"/>
              </a:buClr>
              <a:buSzPts val="2200"/>
              <a:buFont typeface="Quattrocento Sans"/>
              <a:buChar char="&gt;"/>
            </a:pPr>
            <a:r>
              <a:rPr lang="es-AR" sz="2200" b="0" i="0" u="none" strike="noStrike" cap="none">
                <a:solidFill>
                  <a:srgbClr val="393939"/>
                </a:solidFill>
                <a:latin typeface="Quattrocento Sans"/>
                <a:ea typeface="Quattrocento Sans"/>
                <a:cs typeface="Quattrocento Sans"/>
                <a:sym typeface="Quattrocento Sans"/>
              </a:rPr>
              <a:t>Queremos predecir el valor de una variable </a:t>
            </a:r>
            <a:r>
              <a:rPr lang="es-AR" sz="2200" b="1" i="0" u="none" strike="noStrike" cap="none">
                <a:solidFill>
                  <a:srgbClr val="393939"/>
                </a:solidFill>
                <a:latin typeface="Quattrocento Sans"/>
                <a:ea typeface="Quattrocento Sans"/>
                <a:cs typeface="Quattrocento Sans"/>
                <a:sym typeface="Quattrocento Sans"/>
              </a:rPr>
              <a:t>numérica</a:t>
            </a:r>
            <a:r>
              <a:rPr lang="es-AR" sz="2200" b="0" i="0" u="none" strike="noStrike" cap="none">
                <a:solidFill>
                  <a:srgbClr val="393939"/>
                </a:solidFill>
                <a:latin typeface="Quattrocento Sans"/>
                <a:ea typeface="Quattrocento Sans"/>
                <a:cs typeface="Quattrocento Sans"/>
                <a:sym typeface="Quattrocento Sans"/>
              </a:rPr>
              <a:t> y </a:t>
            </a:r>
            <a:r>
              <a:rPr lang="es-AR" sz="2200" b="1" i="0" u="none" strike="noStrike" cap="none">
                <a:solidFill>
                  <a:srgbClr val="393939"/>
                </a:solidFill>
                <a:latin typeface="Quattrocento Sans"/>
                <a:ea typeface="Quattrocento Sans"/>
                <a:cs typeface="Quattrocento Sans"/>
                <a:sym typeface="Quattrocento Sans"/>
              </a:rPr>
              <a:t>continua</a:t>
            </a:r>
            <a:r>
              <a:rPr lang="es-AR" sz="2200" b="0" i="0" u="none" strike="noStrike" cap="none">
                <a:solidFill>
                  <a:srgbClr val="393939"/>
                </a:solidFill>
                <a:latin typeface="Quattrocento Sans"/>
                <a:ea typeface="Quattrocento Sans"/>
                <a:cs typeface="Quattrocento Sans"/>
                <a:sym typeface="Quattrocento Sans"/>
              </a:rPr>
              <a:t> a partir de un cierto conjunto de datos. Contamos con un set de entrenamiento a través del cual conocemos los valores que puede tener dicha variable.</a:t>
            </a:r>
            <a:endParaRPr sz="2200" b="0" i="0" u="none" strike="noStrike" cap="none">
              <a:solidFill>
                <a:srgbClr val="393939"/>
              </a:solidFill>
              <a:latin typeface="Quattrocento Sans"/>
              <a:ea typeface="Quattrocento Sans"/>
              <a:cs typeface="Quattrocento Sans"/>
              <a:sym typeface="Quattrocento Sans"/>
            </a:endParaRPr>
          </a:p>
          <a:p>
            <a:pPr marL="11428" marR="0" lvl="0" indent="-11428" algn="l" rtl="0">
              <a:lnSpc>
                <a:spcPct val="90000"/>
              </a:lnSpc>
              <a:spcBef>
                <a:spcPts val="933"/>
              </a:spcBef>
              <a:spcAft>
                <a:spcPts val="0"/>
              </a:spcAft>
              <a:buClr>
                <a:srgbClr val="1EA89B"/>
              </a:buClr>
              <a:buSzPts val="2200"/>
              <a:buFont typeface="Quattrocento Sans"/>
              <a:buChar char="&gt;"/>
            </a:pPr>
            <a:r>
              <a:rPr lang="es-AR" sz="2200" b="0" i="0" u="none" strike="noStrike" cap="none">
                <a:solidFill>
                  <a:srgbClr val="393939"/>
                </a:solidFill>
                <a:latin typeface="Quattrocento Sans"/>
                <a:ea typeface="Quattrocento Sans"/>
                <a:cs typeface="Quattrocento Sans"/>
                <a:sym typeface="Quattrocento Sans"/>
              </a:rPr>
              <a:t> Los problemas de regresión pueden ser: predecir el valor de las acciones en el mercado de valores, estimar el costo de una propiedad, calcular la cantidad de personas en un casino, estimar las ganancias de un negocio que queremos abrir, etc.</a:t>
            </a:r>
            <a:endParaRPr sz="2200" b="0" i="0" u="none" strike="noStrike" cap="none">
              <a:solidFill>
                <a:srgbClr val="393939"/>
              </a:solidFill>
              <a:latin typeface="Quattrocento Sans"/>
              <a:ea typeface="Quattrocento Sans"/>
              <a:cs typeface="Quattrocento Sans"/>
              <a:sym typeface="Quattrocento Sans"/>
            </a:endParaRPr>
          </a:p>
        </p:txBody>
      </p:sp>
      <p:pic>
        <p:nvPicPr>
          <p:cNvPr id="499" name="Google Shape;499;g62d5c4e5fe_0_20"/>
          <p:cNvPicPr preferRelativeResize="0"/>
          <p:nvPr/>
        </p:nvPicPr>
        <p:blipFill rotWithShape="1">
          <a:blip r:embed="rId3">
            <a:alphaModFix/>
          </a:blip>
          <a:srcRect/>
          <a:stretch/>
        </p:blipFill>
        <p:spPr>
          <a:xfrm>
            <a:off x="6095917" y="1219565"/>
            <a:ext cx="5263431" cy="3482637"/>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62d5c4e5fe_0_14"/>
          <p:cNvSpPr txBo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b="1">
                <a:solidFill>
                  <a:srgbClr val="1EA89B"/>
                </a:solidFill>
                <a:latin typeface="Quattrocento Sans"/>
                <a:ea typeface="Quattrocento Sans"/>
                <a:cs typeface="Quattrocento Sans"/>
                <a:sym typeface="Quattrocento Sans"/>
              </a:rPr>
              <a:t>Introducción a Machine Learning</a:t>
            </a:r>
            <a:endParaRPr sz="2096" b="1">
              <a:solidFill>
                <a:srgbClr val="1EA89B"/>
              </a:solidFill>
              <a:latin typeface="Quattrocento Sans"/>
              <a:ea typeface="Quattrocento Sans"/>
              <a:cs typeface="Quattrocento Sans"/>
              <a:sym typeface="Quattrocento Sans"/>
            </a:endParaRPr>
          </a:p>
          <a:p>
            <a:pPr marL="0" lvl="0" indent="0" algn="l" rtl="0">
              <a:lnSpc>
                <a:spcPct val="80000"/>
              </a:lnSpc>
              <a:spcBef>
                <a:spcPts val="933"/>
              </a:spcBef>
              <a:spcAft>
                <a:spcPts val="0"/>
              </a:spcAft>
              <a:buNone/>
            </a:pPr>
            <a:endParaRPr sz="2096" b="1">
              <a:solidFill>
                <a:srgbClr val="1EA89B"/>
              </a:solidFill>
              <a:latin typeface="Quattrocento Sans"/>
              <a:ea typeface="Quattrocento Sans"/>
              <a:cs typeface="Quattrocento Sans"/>
              <a:sym typeface="Quattrocento Sans"/>
            </a:endParaRPr>
          </a:p>
        </p:txBody>
      </p:sp>
      <p:sp>
        <p:nvSpPr>
          <p:cNvPr id="506" name="Google Shape;506;g62d5c4e5fe_0_14"/>
          <p:cNvSpPr txBox="1"/>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sz="1733">
                <a:solidFill>
                  <a:srgbClr val="393939"/>
                </a:solidFill>
                <a:latin typeface="Quattrocento Sans"/>
                <a:ea typeface="Quattrocento Sans"/>
                <a:cs typeface="Quattrocento Sans"/>
                <a:sym typeface="Quattrocento Sans"/>
              </a:rPr>
              <a:t>Aprendizaje supervisado: Clasificación</a:t>
            </a:r>
            <a:endParaRPr sz="1733">
              <a:solidFill>
                <a:srgbClr val="393939"/>
              </a:solidFill>
              <a:latin typeface="Quattrocento Sans"/>
              <a:ea typeface="Quattrocento Sans"/>
              <a:cs typeface="Quattrocento Sans"/>
              <a:sym typeface="Quattrocento Sans"/>
            </a:endParaRPr>
          </a:p>
        </p:txBody>
      </p:sp>
      <p:sp>
        <p:nvSpPr>
          <p:cNvPr id="507" name="Google Shape;507;g62d5c4e5fe_0_14"/>
          <p:cNvSpPr txBox="1"/>
          <p:nvPr/>
        </p:nvSpPr>
        <p:spPr>
          <a:xfrm>
            <a:off x="637954" y="1315177"/>
            <a:ext cx="5295900" cy="4550700"/>
          </a:xfrm>
          <a:prstGeom prst="rect">
            <a:avLst/>
          </a:prstGeom>
          <a:noFill/>
          <a:ln>
            <a:noFill/>
          </a:ln>
        </p:spPr>
        <p:txBody>
          <a:bodyPr spcFirstLastPara="1" wrap="square" lIns="91425" tIns="45700" rIns="91425" bIns="45700" anchor="t" anchorCtr="0">
            <a:noAutofit/>
          </a:bodyPr>
          <a:lstStyle/>
          <a:p>
            <a:pPr marL="0" marR="0" lvl="0" indent="-151130" algn="l" rtl="0">
              <a:lnSpc>
                <a:spcPct val="100000"/>
              </a:lnSpc>
              <a:spcBef>
                <a:spcPts val="0"/>
              </a:spcBef>
              <a:spcAft>
                <a:spcPts val="0"/>
              </a:spcAft>
              <a:buClr>
                <a:srgbClr val="1EA89B"/>
              </a:buClr>
              <a:buSzPts val="2380"/>
              <a:buFont typeface="Quattrocento Sans"/>
              <a:buChar char="&gt;"/>
            </a:pPr>
            <a:r>
              <a:rPr lang="es-AR" sz="2800" b="0" i="0" u="none" strike="noStrike" cap="none">
                <a:solidFill>
                  <a:srgbClr val="393939"/>
                </a:solidFill>
                <a:latin typeface="Quattrocento Sans"/>
                <a:ea typeface="Quattrocento Sans"/>
                <a:cs typeface="Quattrocento Sans"/>
                <a:sym typeface="Quattrocento Sans"/>
              </a:rPr>
              <a:t>Es muy similar a la regresión pero la variable que queremos predecir no es continua sino </a:t>
            </a:r>
            <a:r>
              <a:rPr lang="es-AR" sz="2800" b="1" i="0" u="none" strike="noStrike" cap="none">
                <a:solidFill>
                  <a:srgbClr val="393939"/>
                </a:solidFill>
                <a:latin typeface="Quattrocento Sans"/>
                <a:ea typeface="Quattrocento Sans"/>
                <a:cs typeface="Quattrocento Sans"/>
                <a:sym typeface="Quattrocento Sans"/>
              </a:rPr>
              <a:t>discreta</a:t>
            </a:r>
            <a:r>
              <a:rPr lang="es-AR" sz="2800" b="0" i="0" u="none" strike="noStrike" cap="none">
                <a:solidFill>
                  <a:srgbClr val="393939"/>
                </a:solidFill>
                <a:latin typeface="Quattrocento Sans"/>
                <a:ea typeface="Quattrocento Sans"/>
                <a:cs typeface="Quattrocento Sans"/>
                <a:sym typeface="Quattrocento Sans"/>
              </a:rPr>
              <a:t>, frecuentemente tiene pocos valores posibles y en muchos casos los valores posibles son solo dos (clasiﬁcación binaria).</a:t>
            </a:r>
            <a:endParaRPr sz="2800" b="0" i="0" u="none" strike="noStrike" cap="none">
              <a:solidFill>
                <a:srgbClr val="393939"/>
              </a:solidFill>
              <a:latin typeface="Quattrocento Sans"/>
              <a:ea typeface="Quattrocento Sans"/>
              <a:cs typeface="Quattrocento Sans"/>
              <a:sym typeface="Quattrocento Sans"/>
            </a:endParaRPr>
          </a:p>
        </p:txBody>
      </p:sp>
      <p:pic>
        <p:nvPicPr>
          <p:cNvPr id="508" name="Google Shape;508;g62d5c4e5fe_0_14"/>
          <p:cNvPicPr preferRelativeResize="0"/>
          <p:nvPr/>
        </p:nvPicPr>
        <p:blipFill rotWithShape="1">
          <a:blip r:embed="rId3">
            <a:alphaModFix/>
          </a:blip>
          <a:srcRect/>
          <a:stretch/>
        </p:blipFill>
        <p:spPr>
          <a:xfrm>
            <a:off x="5933875" y="1722499"/>
            <a:ext cx="5123099" cy="2685622"/>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62d5c4e5fe_0_26"/>
          <p:cNvSpPr txBo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b="1">
                <a:solidFill>
                  <a:srgbClr val="1EA89B"/>
                </a:solidFill>
                <a:latin typeface="Quattrocento Sans"/>
                <a:ea typeface="Quattrocento Sans"/>
                <a:cs typeface="Quattrocento Sans"/>
                <a:sym typeface="Quattrocento Sans"/>
              </a:rPr>
              <a:t>Introducción a Machine Learning</a:t>
            </a:r>
            <a:endParaRPr sz="2096" b="1">
              <a:solidFill>
                <a:srgbClr val="1EA89B"/>
              </a:solidFill>
              <a:latin typeface="Quattrocento Sans"/>
              <a:ea typeface="Quattrocento Sans"/>
              <a:cs typeface="Quattrocento Sans"/>
              <a:sym typeface="Quattrocento Sans"/>
            </a:endParaRPr>
          </a:p>
          <a:p>
            <a:pPr marL="0" lvl="0" indent="0" algn="l" rtl="0">
              <a:lnSpc>
                <a:spcPct val="80000"/>
              </a:lnSpc>
              <a:spcBef>
                <a:spcPts val="933"/>
              </a:spcBef>
              <a:spcAft>
                <a:spcPts val="0"/>
              </a:spcAft>
              <a:buNone/>
            </a:pPr>
            <a:endParaRPr sz="2096" b="1">
              <a:solidFill>
                <a:srgbClr val="1EA89B"/>
              </a:solidFill>
              <a:latin typeface="Quattrocento Sans"/>
              <a:ea typeface="Quattrocento Sans"/>
              <a:cs typeface="Quattrocento Sans"/>
              <a:sym typeface="Quattrocento Sans"/>
            </a:endParaRPr>
          </a:p>
        </p:txBody>
      </p:sp>
      <p:sp>
        <p:nvSpPr>
          <p:cNvPr id="515" name="Google Shape;515;g62d5c4e5fe_0_26"/>
          <p:cNvSpPr txBox="1"/>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AR" sz="1733">
                <a:solidFill>
                  <a:srgbClr val="393939"/>
                </a:solidFill>
                <a:latin typeface="Quattrocento Sans"/>
                <a:ea typeface="Quattrocento Sans"/>
                <a:cs typeface="Quattrocento Sans"/>
                <a:sym typeface="Quattrocento Sans"/>
              </a:rPr>
              <a:t>Aprendizaje no supervisado: Clustering</a:t>
            </a:r>
            <a:endParaRPr sz="1733">
              <a:solidFill>
                <a:srgbClr val="393939"/>
              </a:solidFill>
              <a:latin typeface="Quattrocento Sans"/>
              <a:ea typeface="Quattrocento Sans"/>
              <a:cs typeface="Quattrocento Sans"/>
              <a:sym typeface="Quattrocento Sans"/>
            </a:endParaRPr>
          </a:p>
        </p:txBody>
      </p:sp>
      <p:sp>
        <p:nvSpPr>
          <p:cNvPr id="516" name="Google Shape;516;g62d5c4e5fe_0_26"/>
          <p:cNvSpPr txBox="1"/>
          <p:nvPr/>
        </p:nvSpPr>
        <p:spPr>
          <a:xfrm>
            <a:off x="637953" y="1315177"/>
            <a:ext cx="10548900" cy="4550700"/>
          </a:xfrm>
          <a:prstGeom prst="rect">
            <a:avLst/>
          </a:prstGeom>
          <a:noFill/>
          <a:ln>
            <a:noFill/>
          </a:ln>
        </p:spPr>
        <p:txBody>
          <a:bodyPr spcFirstLastPara="1" wrap="square" lIns="91425" tIns="45700" rIns="91425" bIns="45700" anchor="t" anchorCtr="0">
            <a:noAutofit/>
          </a:bodyPr>
          <a:lstStyle/>
          <a:p>
            <a:pPr marL="0" marR="0" lvl="0" indent="-151130" algn="l" rtl="0">
              <a:lnSpc>
                <a:spcPct val="100000"/>
              </a:lnSpc>
              <a:spcBef>
                <a:spcPts val="0"/>
              </a:spcBef>
              <a:spcAft>
                <a:spcPts val="0"/>
              </a:spcAft>
              <a:buClr>
                <a:srgbClr val="1EA89B"/>
              </a:buClr>
              <a:buSzPts val="2380"/>
              <a:buFont typeface="Quattrocento Sans"/>
              <a:buChar char="&gt;"/>
            </a:pPr>
            <a:r>
              <a:rPr lang="es-AR" sz="2800" b="0" i="0" u="none" strike="noStrike" cap="none">
                <a:solidFill>
                  <a:srgbClr val="393939"/>
                </a:solidFill>
                <a:latin typeface="Quattrocento Sans"/>
                <a:ea typeface="Quattrocento Sans"/>
                <a:cs typeface="Quattrocento Sans"/>
                <a:sym typeface="Quattrocento Sans"/>
              </a:rPr>
              <a:t>Contamos con datos que queremos dividir en grupos de forma automática. No necesitamos conocer el valor de una cierta variable o clase para cada punto, solo necesitamos los datos en crudo y el algoritmo es capaz de encontrar los clusters automáticamente. </a:t>
            </a: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rgbClr val="1EA89B"/>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pic>
        <p:nvPicPr>
          <p:cNvPr id="517" name="Google Shape;517;g62d5c4e5fe_0_26"/>
          <p:cNvPicPr preferRelativeResize="0"/>
          <p:nvPr/>
        </p:nvPicPr>
        <p:blipFill rotWithShape="1">
          <a:blip r:embed="rId3">
            <a:alphaModFix/>
          </a:blip>
          <a:srcRect/>
          <a:stretch/>
        </p:blipFill>
        <p:spPr>
          <a:xfrm>
            <a:off x="1682478" y="3609932"/>
            <a:ext cx="7292873" cy="2547676"/>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a:t>Introducción a Machine Learning</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524" name="Google Shape;524;p5"/>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¿Qué </a:t>
            </a:r>
            <a:r>
              <a:rPr lang="es-AR"/>
              <a:t>vamos a necesitar</a:t>
            </a:r>
            <a:r>
              <a:rPr lang="es-AR" sz="1733" b="0" i="0" u="none" strike="noStrike" cap="none">
                <a:solidFill>
                  <a:srgbClr val="393939"/>
                </a:solidFill>
                <a:latin typeface="Quattrocento Sans"/>
                <a:ea typeface="Quattrocento Sans"/>
                <a:cs typeface="Quattrocento Sans"/>
                <a:sym typeface="Quattrocento Sans"/>
              </a:rPr>
              <a:t>?</a:t>
            </a:r>
            <a:endParaRPr sz="1733" b="0" i="0" u="none" strike="noStrike" cap="none">
              <a:solidFill>
                <a:srgbClr val="393939"/>
              </a:solidFill>
              <a:latin typeface="Quattrocento Sans"/>
              <a:ea typeface="Quattrocento Sans"/>
              <a:cs typeface="Quattrocento Sans"/>
              <a:sym typeface="Quattrocento Sans"/>
            </a:endParaRPr>
          </a:p>
        </p:txBody>
      </p:sp>
      <p:sp>
        <p:nvSpPr>
          <p:cNvPr id="525" name="Google Shape;525;p5"/>
          <p:cNvSpPr txBox="1"/>
          <p:nvPr/>
        </p:nvSpPr>
        <p:spPr>
          <a:xfrm>
            <a:off x="645825" y="1460775"/>
            <a:ext cx="8112600" cy="47820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1">
                <a:solidFill>
                  <a:schemeClr val="accent5"/>
                </a:solidFill>
                <a:latin typeface="Quattrocento Sans"/>
                <a:ea typeface="Quattrocento Sans"/>
                <a:cs typeface="Quattrocento Sans"/>
                <a:sym typeface="Quattrocento Sans"/>
              </a:rPr>
              <a:t> Herramientas - Python</a:t>
            </a:r>
            <a:endParaRPr sz="2400" b="1">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i="0" u="none" strike="noStrike" cap="none">
                <a:solidFill>
                  <a:schemeClr val="accent5"/>
                </a:solidFill>
                <a:latin typeface="Quattrocento Sans"/>
                <a:ea typeface="Quattrocento Sans"/>
                <a:cs typeface="Quattrocento Sans"/>
                <a:sym typeface="Quattrocento Sans"/>
              </a:rPr>
              <a:t>Numpy</a:t>
            </a:r>
            <a:r>
              <a:rPr lang="es-AR" sz="2200" b="0" i="0" u="none" strike="noStrike" cap="none">
                <a:solidFill>
                  <a:schemeClr val="accent5"/>
                </a:solidFill>
                <a:latin typeface="Quattrocento Sans"/>
                <a:ea typeface="Quattrocento Sans"/>
                <a:cs typeface="Quattrocento Sans"/>
                <a:sym typeface="Quattrocento Sans"/>
              </a:rPr>
              <a:t>: es una biblioteca que provee arreglos multidimensionales y herramientas para manipularlos eficientemente.</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i="0" u="none" strike="noStrike" cap="none">
                <a:solidFill>
                  <a:schemeClr val="accent5"/>
                </a:solidFill>
                <a:latin typeface="Quattrocento Sans"/>
                <a:ea typeface="Quattrocento Sans"/>
                <a:cs typeface="Quattrocento Sans"/>
                <a:sym typeface="Quattrocento Sans"/>
              </a:rPr>
              <a:t>Pandas</a:t>
            </a:r>
            <a:r>
              <a:rPr lang="es-AR" sz="2200" b="0" i="0" u="none" strike="noStrike" cap="none">
                <a:solidFill>
                  <a:schemeClr val="accent5"/>
                </a:solidFill>
                <a:latin typeface="Quattrocento Sans"/>
                <a:ea typeface="Quattrocento Sans"/>
                <a:cs typeface="Quattrocento Sans"/>
                <a:sym typeface="Quattrocento Sans"/>
              </a:rPr>
              <a:t>: biblioteca que facilita el análisis y la manipulación de datos.</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i="0" u="none" strike="noStrike" cap="none">
                <a:solidFill>
                  <a:schemeClr val="accent5"/>
                </a:solidFill>
                <a:latin typeface="Quattrocento Sans"/>
                <a:ea typeface="Quattrocento Sans"/>
                <a:cs typeface="Quattrocento Sans"/>
                <a:sym typeface="Quattrocento Sans"/>
              </a:rPr>
              <a:t>Matplotlib</a:t>
            </a:r>
            <a:r>
              <a:rPr lang="es-AR" sz="2200" b="0" i="0" u="none" strike="noStrike" cap="none">
                <a:solidFill>
                  <a:schemeClr val="accent5"/>
                </a:solidFill>
                <a:latin typeface="Quattrocento Sans"/>
                <a:ea typeface="Quattrocento Sans"/>
                <a:cs typeface="Quattrocento Sans"/>
                <a:sym typeface="Quattrocento Sans"/>
              </a:rPr>
              <a:t>: biblioteca para generar gráficos de distintos tipos a partir de los datos</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i="0" u="none" strike="noStrike" cap="none">
                <a:solidFill>
                  <a:schemeClr val="accent5"/>
                </a:solidFill>
                <a:latin typeface="Quattrocento Sans"/>
                <a:ea typeface="Quattrocento Sans"/>
                <a:cs typeface="Quattrocento Sans"/>
                <a:sym typeface="Quattrocento Sans"/>
              </a:rPr>
              <a:t>SciPy</a:t>
            </a:r>
            <a:r>
              <a:rPr lang="es-AR" sz="2200" b="0" i="0" u="none" strike="noStrike" cap="none">
                <a:solidFill>
                  <a:schemeClr val="accent5"/>
                </a:solidFill>
                <a:latin typeface="Quattrocento Sans"/>
                <a:ea typeface="Quattrocento Sans"/>
                <a:cs typeface="Quattrocento Sans"/>
                <a:sym typeface="Quattrocento Sans"/>
              </a:rPr>
              <a:t>: es el conjunto de bibliotecas de Python para herramientas de computación científica, conteniendo a las mencionadas anteriormente.</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i="0" u="none" strike="noStrike" cap="none">
                <a:solidFill>
                  <a:schemeClr val="accent5"/>
                </a:solidFill>
                <a:latin typeface="Quattrocento Sans"/>
                <a:ea typeface="Quattrocento Sans"/>
                <a:cs typeface="Quattrocento Sans"/>
                <a:sym typeface="Quattrocento Sans"/>
              </a:rPr>
              <a:t>Scikit-learn</a:t>
            </a:r>
            <a:r>
              <a:rPr lang="es-AR" sz="2200" b="0" i="0" u="none" strike="noStrike" cap="none">
                <a:solidFill>
                  <a:schemeClr val="accent5"/>
                </a:solidFill>
                <a:latin typeface="Quattrocento Sans"/>
                <a:ea typeface="Quattrocento Sans"/>
                <a:cs typeface="Quattrocento Sans"/>
                <a:sym typeface="Quattrocento Sans"/>
              </a:rPr>
              <a:t>: biblioteca con la implementación de varios algoritmos de regresión, clasificación y clustering.</a:t>
            </a:r>
            <a:endParaRPr sz="2200" b="0" i="0" u="none" strike="noStrike" cap="none">
              <a:solidFill>
                <a:schemeClr val="accent5"/>
              </a:solidFill>
              <a:latin typeface="Quattrocento Sans"/>
              <a:ea typeface="Quattrocento Sans"/>
              <a:cs typeface="Quattrocento Sans"/>
              <a:sym typeface="Quattrocento Sans"/>
            </a:endParaRPr>
          </a:p>
          <a:p>
            <a:pPr marL="0" marR="0" lvl="0" indent="0" algn="l" rtl="0">
              <a:lnSpc>
                <a:spcPct val="100000"/>
              </a:lnSpc>
              <a:spcBef>
                <a:spcPts val="933"/>
              </a:spcBef>
              <a:spcAft>
                <a:spcPts val="0"/>
              </a:spcAft>
              <a:buClr>
                <a:srgbClr val="000000"/>
              </a:buClr>
              <a:buSzPts val="2200"/>
              <a:buFont typeface="Arial"/>
              <a:buNone/>
            </a:pPr>
            <a:endParaRPr sz="22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p:txBody>
      </p:sp>
      <p:pic>
        <p:nvPicPr>
          <p:cNvPr id="526" name="Google Shape;526;p5"/>
          <p:cNvPicPr preferRelativeResize="0"/>
          <p:nvPr/>
        </p:nvPicPr>
        <p:blipFill>
          <a:blip r:embed="rId3">
            <a:alphaModFix/>
          </a:blip>
          <a:stretch>
            <a:fillRect/>
          </a:stretch>
        </p:blipFill>
        <p:spPr>
          <a:xfrm>
            <a:off x="9637589" y="1672725"/>
            <a:ext cx="2246650" cy="884125"/>
          </a:xfrm>
          <a:prstGeom prst="rect">
            <a:avLst/>
          </a:prstGeom>
          <a:noFill/>
          <a:ln>
            <a:noFill/>
          </a:ln>
        </p:spPr>
      </p:pic>
      <p:pic>
        <p:nvPicPr>
          <p:cNvPr id="527" name="Google Shape;527;p5"/>
          <p:cNvPicPr preferRelativeResize="0"/>
          <p:nvPr/>
        </p:nvPicPr>
        <p:blipFill>
          <a:blip r:embed="rId4">
            <a:alphaModFix/>
          </a:blip>
          <a:stretch>
            <a:fillRect/>
          </a:stretch>
        </p:blipFill>
        <p:spPr>
          <a:xfrm>
            <a:off x="8910825" y="2556850"/>
            <a:ext cx="3128775" cy="951826"/>
          </a:xfrm>
          <a:prstGeom prst="rect">
            <a:avLst/>
          </a:prstGeom>
          <a:noFill/>
          <a:ln>
            <a:noFill/>
          </a:ln>
        </p:spPr>
      </p:pic>
      <p:pic>
        <p:nvPicPr>
          <p:cNvPr id="528" name="Google Shape;528;p5"/>
          <p:cNvPicPr preferRelativeResize="0"/>
          <p:nvPr/>
        </p:nvPicPr>
        <p:blipFill>
          <a:blip r:embed="rId5">
            <a:alphaModFix/>
          </a:blip>
          <a:stretch>
            <a:fillRect/>
          </a:stretch>
        </p:blipFill>
        <p:spPr>
          <a:xfrm>
            <a:off x="9974647" y="4430500"/>
            <a:ext cx="1889528" cy="808400"/>
          </a:xfrm>
          <a:prstGeom prst="rect">
            <a:avLst/>
          </a:prstGeom>
          <a:noFill/>
          <a:ln>
            <a:noFill/>
          </a:ln>
        </p:spPr>
      </p:pic>
      <p:pic>
        <p:nvPicPr>
          <p:cNvPr id="529" name="Google Shape;529;p5"/>
          <p:cNvPicPr preferRelativeResize="0"/>
          <p:nvPr/>
        </p:nvPicPr>
        <p:blipFill>
          <a:blip r:embed="rId6">
            <a:alphaModFix/>
          </a:blip>
          <a:stretch>
            <a:fillRect/>
          </a:stretch>
        </p:blipFill>
        <p:spPr>
          <a:xfrm>
            <a:off x="10181100" y="5324750"/>
            <a:ext cx="1476625" cy="808400"/>
          </a:xfrm>
          <a:prstGeom prst="rect">
            <a:avLst/>
          </a:prstGeom>
          <a:noFill/>
          <a:ln>
            <a:noFill/>
          </a:ln>
        </p:spPr>
      </p:pic>
      <p:pic>
        <p:nvPicPr>
          <p:cNvPr id="530" name="Google Shape;530;p5"/>
          <p:cNvPicPr preferRelativeResize="0"/>
          <p:nvPr/>
        </p:nvPicPr>
        <p:blipFill>
          <a:blip r:embed="rId7">
            <a:alphaModFix/>
          </a:blip>
          <a:stretch>
            <a:fillRect/>
          </a:stretch>
        </p:blipFill>
        <p:spPr>
          <a:xfrm>
            <a:off x="9657650" y="3661076"/>
            <a:ext cx="2206531" cy="6170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27"/>
              <a:buFont typeface="Quattrocento Sans"/>
              <a:buNone/>
            </a:pPr>
            <a:r>
              <a:rPr lang="es-AR" sz="2267" b="1" i="0" u="none" strike="noStrike" cap="none">
                <a:solidFill>
                  <a:schemeClr val="accent1"/>
                </a:solidFill>
                <a:latin typeface="Quattrocento Sans"/>
                <a:ea typeface="Quattrocento Sans"/>
                <a:cs typeface="Quattrocento Sans"/>
                <a:sym typeface="Quattrocento Sans"/>
              </a:rPr>
              <a:t>Agenda</a:t>
            </a:r>
            <a:endParaRPr sz="2267" b="1" i="0" u="none" strike="noStrike" cap="none">
              <a:solidFill>
                <a:schemeClr val="accent1"/>
              </a:solidFill>
              <a:latin typeface="Quattrocento Sans"/>
              <a:ea typeface="Quattrocento Sans"/>
              <a:cs typeface="Quattrocento Sans"/>
              <a:sym typeface="Quattrocento Sans"/>
            </a:endParaRPr>
          </a:p>
        </p:txBody>
      </p:sp>
      <p:sp>
        <p:nvSpPr>
          <p:cNvPr id="379" name="Google Shape;379;p2"/>
          <p:cNvSpPr txBox="1"/>
          <p:nvPr/>
        </p:nvSpPr>
        <p:spPr>
          <a:xfrm>
            <a:off x="637952" y="914400"/>
            <a:ext cx="10897555" cy="4876800"/>
          </a:xfrm>
          <a:prstGeom prst="rect">
            <a:avLst/>
          </a:prstGeom>
          <a:noFill/>
          <a:ln>
            <a:noFill/>
          </a:ln>
        </p:spPr>
        <p:txBody>
          <a:bodyPr spcFirstLastPara="1" wrap="square" lIns="91425" tIns="45700" rIns="91425" bIns="45700" anchor="t" anchorCtr="0">
            <a:noAutofit/>
          </a:bodyPr>
          <a:lstStyle/>
          <a:p>
            <a:pPr marL="0" marR="0" lvl="0" indent="-179768" algn="l" rtl="0">
              <a:lnSpc>
                <a:spcPct val="80000"/>
              </a:lnSpc>
              <a:spcBef>
                <a:spcPts val="0"/>
              </a:spcBef>
              <a:spcAft>
                <a:spcPts val="0"/>
              </a:spcAft>
              <a:buClr>
                <a:schemeClr val="accent1"/>
              </a:buClr>
              <a:buSzPts val="2831"/>
              <a:buFont typeface="Quattrocento Sans"/>
              <a:buChar char="&gt;"/>
            </a:pPr>
            <a:r>
              <a:rPr lang="es-AR" sz="2960" b="0" i="0" u="none" strike="noStrike" cap="none">
                <a:solidFill>
                  <a:srgbClr val="393939"/>
                </a:solidFill>
                <a:latin typeface="Quattrocento Sans"/>
                <a:ea typeface="Quattrocento Sans"/>
                <a:cs typeface="Quattrocento Sans"/>
                <a:sym typeface="Quattrocento Sans"/>
              </a:rPr>
              <a:t>Clase 1 – Análisis exploratorio de datos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Introducción a </a:t>
            </a:r>
            <a:r>
              <a:rPr lang="es-AR" sz="2220">
                <a:solidFill>
                  <a:srgbClr val="393939"/>
                </a:solidFill>
                <a:latin typeface="Quattrocento Sans"/>
                <a:ea typeface="Quattrocento Sans"/>
                <a:cs typeface="Quattrocento Sans"/>
                <a:sym typeface="Quattrocento Sans"/>
              </a:rPr>
              <a:t>machine learning</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Consultas y manipulación de </a:t>
            </a:r>
            <a:r>
              <a:rPr lang="es-AR" sz="2220">
                <a:solidFill>
                  <a:srgbClr val="393939"/>
                </a:solidFill>
                <a:latin typeface="Quattrocento Sans"/>
                <a:ea typeface="Quattrocento Sans"/>
                <a:cs typeface="Quattrocento Sans"/>
                <a:sym typeface="Quattrocento Sans"/>
              </a:rPr>
              <a:t>datos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Visualizaciones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Preparación de los datos</a:t>
            </a:r>
            <a:endParaRPr sz="1400" b="0" i="0" u="none" strike="noStrike" cap="none">
              <a:solidFill>
                <a:srgbClr val="000000"/>
              </a:solidFill>
              <a:latin typeface="Arial"/>
              <a:ea typeface="Arial"/>
              <a:cs typeface="Arial"/>
              <a:sym typeface="Arial"/>
            </a:endParaRPr>
          </a:p>
          <a:p>
            <a:pPr marL="0" marR="0" lvl="2" indent="-159766" algn="l" rtl="0">
              <a:lnSpc>
                <a:spcPct val="80000"/>
              </a:lnSpc>
              <a:spcBef>
                <a:spcPts val="933"/>
              </a:spcBef>
              <a:spcAft>
                <a:spcPts val="0"/>
              </a:spcAft>
              <a:buClr>
                <a:schemeClr val="accent1"/>
              </a:buClr>
              <a:buSzPts val="2516"/>
              <a:buFont typeface="Arial"/>
              <a:buChar char="•"/>
            </a:pPr>
            <a:r>
              <a:rPr lang="es-AR" sz="2960" b="0" i="0" u="none" strike="noStrike" cap="none">
                <a:solidFill>
                  <a:srgbClr val="393939"/>
                </a:solidFill>
                <a:latin typeface="Quattrocento Sans"/>
                <a:ea typeface="Quattrocento Sans"/>
                <a:cs typeface="Quattrocento Sans"/>
                <a:sym typeface="Quattrocento Sans"/>
              </a:rPr>
              <a:t>Clase 2 – Algoritmos de Machine Learning</a:t>
            </a:r>
            <a:endParaRPr sz="296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a:solidFill>
                  <a:srgbClr val="393939"/>
                </a:solidFill>
                <a:latin typeface="Quattrocento Sans"/>
                <a:ea typeface="Quattrocento Sans"/>
                <a:cs typeface="Quattrocento Sans"/>
                <a:sym typeface="Quattrocento Sans"/>
              </a:rPr>
              <a:t>Entrenar, validar, evaluar</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Clasificación y regresión</a:t>
            </a:r>
            <a:r>
              <a:rPr lang="es-AR" sz="2220">
                <a:solidFill>
                  <a:srgbClr val="393939"/>
                </a:solidFill>
                <a:latin typeface="Quattrocento Sans"/>
                <a:ea typeface="Quattrocento Sans"/>
                <a:cs typeface="Quattrocento Sans"/>
                <a:sym typeface="Quattrocento Sans"/>
              </a:rPr>
              <a:t>. E</a:t>
            </a:r>
            <a:r>
              <a:rPr lang="es-AR" sz="2220" b="0" i="0" u="none" strike="noStrike" cap="none">
                <a:solidFill>
                  <a:srgbClr val="393939"/>
                </a:solidFill>
                <a:latin typeface="Quattrocento Sans"/>
                <a:ea typeface="Quattrocento Sans"/>
                <a:cs typeface="Quattrocento Sans"/>
                <a:sym typeface="Quattrocento Sans"/>
              </a:rPr>
              <a:t>nsambles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Sistemas de recomendación</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Clustering</a:t>
            </a:r>
            <a:endParaRPr sz="2220" b="0" i="0" u="none" strike="noStrike" cap="none">
              <a:solidFill>
                <a:srgbClr val="393939"/>
              </a:solidFill>
              <a:latin typeface="Quattrocento Sans"/>
              <a:ea typeface="Quattrocento Sans"/>
              <a:cs typeface="Quattrocento Sans"/>
              <a:sym typeface="Quattrocento Sans"/>
            </a:endParaRPr>
          </a:p>
          <a:p>
            <a:pPr marL="0" lvl="2" indent="-119824" algn="l" rtl="0">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rgbClr val="393939"/>
              </a:solidFill>
              <a:latin typeface="Quattrocento Sans"/>
              <a:ea typeface="Quattrocento Sans"/>
              <a:cs typeface="Quattrocento Sans"/>
              <a:sym typeface="Quattrocento Sans"/>
            </a:endParaRPr>
          </a:p>
          <a:p>
            <a:pPr marL="0" marR="0" lvl="0" indent="139795" algn="l" rtl="0">
              <a:lnSpc>
                <a:spcPct val="80000"/>
              </a:lnSpc>
              <a:spcBef>
                <a:spcPts val="933"/>
              </a:spcBef>
              <a:spcAft>
                <a:spcPts val="0"/>
              </a:spcAft>
              <a:buClr>
                <a:schemeClr val="accent1"/>
              </a:buClr>
              <a:buSzPts val="2202"/>
              <a:buFont typeface="Quattrocento Sans"/>
              <a:buNone/>
            </a:pPr>
            <a:endParaRPr sz="259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64a843b082_0_1961"/>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a:t>Introducción a Machine Learning</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537" name="Google Shape;537;g64a843b082_0_1961"/>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¿Qué </a:t>
            </a:r>
            <a:r>
              <a:rPr lang="es-AR"/>
              <a:t>vamos a necesitar</a:t>
            </a:r>
            <a:r>
              <a:rPr lang="es-AR" sz="1733" b="0" i="0" u="none" strike="noStrike" cap="none">
                <a:solidFill>
                  <a:srgbClr val="393939"/>
                </a:solidFill>
                <a:latin typeface="Quattrocento Sans"/>
                <a:ea typeface="Quattrocento Sans"/>
                <a:cs typeface="Quattrocento Sans"/>
                <a:sym typeface="Quattrocento Sans"/>
              </a:rPr>
              <a:t>?</a:t>
            </a:r>
            <a:endParaRPr sz="1733" b="0" i="0" u="none" strike="noStrike" cap="none">
              <a:solidFill>
                <a:srgbClr val="393939"/>
              </a:solidFill>
              <a:latin typeface="Quattrocento Sans"/>
              <a:ea typeface="Quattrocento Sans"/>
              <a:cs typeface="Quattrocento Sans"/>
              <a:sym typeface="Quattrocento Sans"/>
            </a:endParaRPr>
          </a:p>
        </p:txBody>
      </p:sp>
      <p:sp>
        <p:nvSpPr>
          <p:cNvPr id="538" name="Google Shape;538;g64a843b082_0_1961"/>
          <p:cNvSpPr txBox="1"/>
          <p:nvPr/>
        </p:nvSpPr>
        <p:spPr>
          <a:xfrm>
            <a:off x="645825" y="1460775"/>
            <a:ext cx="7831500" cy="47820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1">
                <a:solidFill>
                  <a:schemeClr val="accent5"/>
                </a:solidFill>
                <a:latin typeface="Quattrocento Sans"/>
                <a:ea typeface="Quattrocento Sans"/>
                <a:cs typeface="Quattrocento Sans"/>
                <a:sym typeface="Quattrocento Sans"/>
              </a:rPr>
              <a:t> Herramientas - R</a:t>
            </a:r>
            <a:endParaRPr sz="2400" b="1">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a:solidFill>
                  <a:schemeClr val="accent5"/>
                </a:solidFill>
                <a:latin typeface="Quattrocento Sans"/>
                <a:ea typeface="Quattrocento Sans"/>
                <a:cs typeface="Quattrocento Sans"/>
                <a:sym typeface="Quattrocento Sans"/>
              </a:rPr>
              <a:t>dplyr</a:t>
            </a:r>
            <a:r>
              <a:rPr lang="es-AR" sz="2200" b="0" i="0" u="none" strike="noStrike" cap="none">
                <a:solidFill>
                  <a:schemeClr val="accent5"/>
                </a:solidFill>
                <a:latin typeface="Quattrocento Sans"/>
                <a:ea typeface="Quattrocento Sans"/>
                <a:cs typeface="Quattrocento Sans"/>
                <a:sym typeface="Quattrocento Sans"/>
              </a:rPr>
              <a:t>: </a:t>
            </a:r>
            <a:r>
              <a:rPr lang="es-AR" sz="2200">
                <a:solidFill>
                  <a:schemeClr val="accent5"/>
                </a:solidFill>
                <a:latin typeface="Quattrocento Sans"/>
                <a:ea typeface="Quattrocento Sans"/>
                <a:cs typeface="Quattrocento Sans"/>
                <a:sym typeface="Quattrocento Sans"/>
              </a:rPr>
              <a:t>bibiloteca para la manipulación de dataframes</a:t>
            </a:r>
            <a:r>
              <a:rPr lang="es-AR" sz="2200" b="0" i="0" u="none" strike="noStrike" cap="none">
                <a:solidFill>
                  <a:schemeClr val="accent5"/>
                </a:solidFill>
                <a:latin typeface="Quattrocento Sans"/>
                <a:ea typeface="Quattrocento Sans"/>
                <a:cs typeface="Quattrocento Sans"/>
                <a:sym typeface="Quattrocento Sans"/>
              </a:rPr>
              <a:t>.</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a:solidFill>
                  <a:schemeClr val="accent5"/>
                </a:solidFill>
                <a:latin typeface="Quattrocento Sans"/>
                <a:ea typeface="Quattrocento Sans"/>
                <a:cs typeface="Quattrocento Sans"/>
                <a:sym typeface="Quattrocento Sans"/>
              </a:rPr>
              <a:t>GGplot: </a:t>
            </a:r>
            <a:r>
              <a:rPr lang="es-AR" sz="2200">
                <a:solidFill>
                  <a:schemeClr val="accent5"/>
                </a:solidFill>
                <a:latin typeface="Quattrocento Sans"/>
                <a:ea typeface="Quattrocento Sans"/>
                <a:cs typeface="Quattrocento Sans"/>
                <a:sym typeface="Quattrocento Sans"/>
              </a:rPr>
              <a:t>biblioteca para la visualización de datos.</a:t>
            </a:r>
            <a:endParaRPr sz="220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200" b="1">
                <a:solidFill>
                  <a:schemeClr val="accent5"/>
                </a:solidFill>
                <a:latin typeface="Quattrocento Sans"/>
                <a:ea typeface="Quattrocento Sans"/>
                <a:cs typeface="Quattrocento Sans"/>
                <a:sym typeface="Quattrocento Sans"/>
              </a:rPr>
              <a:t>Caret: </a:t>
            </a:r>
            <a:r>
              <a:rPr lang="es-AR" sz="2200">
                <a:solidFill>
                  <a:schemeClr val="accent5"/>
                </a:solidFill>
                <a:latin typeface="Quattrocento Sans"/>
                <a:ea typeface="Quattrocento Sans"/>
                <a:cs typeface="Quattrocento Sans"/>
                <a:sym typeface="Quattrocento Sans"/>
              </a:rPr>
              <a:t>serie de funciones que facilitan el uso de decenas de métodos de clasificación y regresión</a:t>
            </a:r>
            <a:endParaRPr sz="220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a:t>Introducción a Machine Learning</a:t>
            </a:r>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545" name="Google Shape;545;p4"/>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¿Qué es Jupyter?</a:t>
            </a:r>
            <a:endParaRPr sz="1733" b="0" i="0" u="none" strike="noStrike" cap="none">
              <a:solidFill>
                <a:srgbClr val="393939"/>
              </a:solidFill>
              <a:latin typeface="Quattrocento Sans"/>
              <a:ea typeface="Quattrocento Sans"/>
              <a:cs typeface="Quattrocento Sans"/>
              <a:sym typeface="Quattrocento Sans"/>
            </a:endParaRPr>
          </a:p>
        </p:txBody>
      </p:sp>
      <p:sp>
        <p:nvSpPr>
          <p:cNvPr id="546" name="Google Shape;546;p4"/>
          <p:cNvSpPr txBox="1"/>
          <p:nvPr/>
        </p:nvSpPr>
        <p:spPr>
          <a:xfrm>
            <a:off x="524100" y="1430175"/>
            <a:ext cx="4226400" cy="44979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Es una herramienta que posibilita la ejecución y visualización de código en vivo junto con texto en formato MarkDown en una interfaz web.</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 Fue desarrollado originalmente para Python pero permite también </a:t>
            </a:r>
            <a:r>
              <a:rPr lang="es-AR" sz="2400" b="0" i="0" u="none" strike="noStrike" cap="none">
                <a:solidFill>
                  <a:srgbClr val="393939"/>
                </a:solidFill>
                <a:latin typeface="Quattrocento Sans"/>
                <a:ea typeface="Quattrocento Sans"/>
                <a:cs typeface="Quattrocento Sans"/>
                <a:sym typeface="Quattrocento Sans"/>
              </a:rPr>
              <a:t>trabajar en otros lenguajes como R, Julia y Scala.</a:t>
            </a:r>
            <a:endParaRPr sz="24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pic>
        <p:nvPicPr>
          <p:cNvPr id="547" name="Google Shape;547;p4"/>
          <p:cNvPicPr preferRelativeResize="0"/>
          <p:nvPr/>
        </p:nvPicPr>
        <p:blipFill rotWithShape="1">
          <a:blip r:embed="rId3">
            <a:alphaModFix/>
          </a:blip>
          <a:srcRect/>
          <a:stretch/>
        </p:blipFill>
        <p:spPr>
          <a:xfrm>
            <a:off x="4912225" y="1371977"/>
            <a:ext cx="7127376" cy="4224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g62d5c4e5fe_0_58"/>
          <p:cNvSpPr txBox="1">
            <a:spLocks noGrp="1"/>
          </p:cNvSpPr>
          <p:nvPr>
            <p:ph type="body" idx="1"/>
          </p:nvPr>
        </p:nvSpPr>
        <p:spPr>
          <a:xfrm>
            <a:off x="239184" y="267979"/>
            <a:ext cx="11713500" cy="472800"/>
          </a:xfrm>
          <a:prstGeom prst="rect">
            <a:avLst/>
          </a:prstGeom>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s-AR" sz="2096"/>
              <a:t>Introducción a Machine Learning</a:t>
            </a:r>
            <a:endParaRPr/>
          </a:p>
        </p:txBody>
      </p:sp>
      <p:sp>
        <p:nvSpPr>
          <p:cNvPr id="554" name="Google Shape;554;g62d5c4e5fe_0_58"/>
          <p:cNvSpPr txBox="1">
            <a:spLocks noGrp="1"/>
          </p:cNvSpPr>
          <p:nvPr>
            <p:ph type="body" idx="2"/>
          </p:nvPr>
        </p:nvSpPr>
        <p:spPr>
          <a:xfrm>
            <a:off x="239184" y="836448"/>
            <a:ext cx="11713500" cy="383100"/>
          </a:xfrm>
          <a:prstGeom prst="rect">
            <a:avLst/>
          </a:prstGeom>
        </p:spPr>
        <p:txBody>
          <a:bodyPr spcFirstLastPara="1" wrap="square" lIns="91425" tIns="45700" rIns="91425" bIns="45700" anchor="t" anchorCtr="0">
            <a:noAutofit/>
          </a:bodyPr>
          <a:lstStyle/>
          <a:p>
            <a:pPr marL="0" lvl="0" indent="0" algn="l" rtl="0">
              <a:spcBef>
                <a:spcPts val="133"/>
              </a:spcBef>
              <a:spcAft>
                <a:spcPts val="0"/>
              </a:spcAft>
              <a:buNone/>
            </a:pPr>
            <a:r>
              <a:rPr lang="es-AR"/>
              <a:t>Otras herramientas</a:t>
            </a:r>
            <a:endParaRPr/>
          </a:p>
        </p:txBody>
      </p:sp>
      <p:sp>
        <p:nvSpPr>
          <p:cNvPr id="555" name="Google Shape;555;g62d5c4e5fe_0_58"/>
          <p:cNvSpPr txBox="1"/>
          <p:nvPr/>
        </p:nvSpPr>
        <p:spPr>
          <a:xfrm>
            <a:off x="645825" y="1460775"/>
            <a:ext cx="10890000" cy="47820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Anaconda</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Spyder</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Google Colab</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5"/>
              </a:buClr>
              <a:buSzPts val="2400"/>
              <a:buFont typeface="Quattrocento Sans"/>
              <a:buChar char="&gt;"/>
            </a:pPr>
            <a:r>
              <a:rPr lang="es-AR" sz="2400">
                <a:solidFill>
                  <a:schemeClr val="accent5"/>
                </a:solidFill>
                <a:latin typeface="Quattrocento Sans"/>
                <a:ea typeface="Quattrocento Sans"/>
                <a:cs typeface="Quattrocento Sans"/>
                <a:sym typeface="Quattrocento Sans"/>
              </a:rPr>
              <a:t> Pycharm</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5"/>
              </a:buClr>
              <a:buSzPts val="2400"/>
              <a:buFont typeface="Quattrocento Sans"/>
              <a:buChar char="&gt;"/>
            </a:pPr>
            <a:r>
              <a:rPr lang="es-AR" sz="2400">
                <a:solidFill>
                  <a:schemeClr val="accent5"/>
                </a:solidFill>
                <a:latin typeface="Quattrocento Sans"/>
                <a:ea typeface="Quattrocento Sans"/>
                <a:cs typeface="Quattrocento Sans"/>
                <a:sym typeface="Quattrocento Sans"/>
              </a:rPr>
              <a:t> vscode</a:t>
            </a:r>
            <a:endParaRPr sz="2400">
              <a:solidFill>
                <a:schemeClr val="accent5"/>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p:txBody>
      </p:sp>
      <p:pic>
        <p:nvPicPr>
          <p:cNvPr id="556" name="Google Shape;556;g62d5c4e5fe_0_58"/>
          <p:cNvPicPr preferRelativeResize="0"/>
          <p:nvPr/>
        </p:nvPicPr>
        <p:blipFill>
          <a:blip r:embed="rId3">
            <a:alphaModFix/>
          </a:blip>
          <a:stretch>
            <a:fillRect/>
          </a:stretch>
        </p:blipFill>
        <p:spPr>
          <a:xfrm>
            <a:off x="4472600" y="1729300"/>
            <a:ext cx="4528200" cy="2203725"/>
          </a:xfrm>
          <a:prstGeom prst="rect">
            <a:avLst/>
          </a:prstGeom>
          <a:noFill/>
          <a:ln>
            <a:noFill/>
          </a:ln>
        </p:spPr>
      </p:pic>
      <p:pic>
        <p:nvPicPr>
          <p:cNvPr id="557" name="Google Shape;557;g62d5c4e5fe_0_58"/>
          <p:cNvPicPr preferRelativeResize="0"/>
          <p:nvPr/>
        </p:nvPicPr>
        <p:blipFill>
          <a:blip r:embed="rId4">
            <a:alphaModFix/>
          </a:blip>
          <a:stretch>
            <a:fillRect/>
          </a:stretch>
        </p:blipFill>
        <p:spPr>
          <a:xfrm>
            <a:off x="1379913" y="4611188"/>
            <a:ext cx="2638425" cy="128587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5"/>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27"/>
              <a:buFont typeface="Quattrocento Sans"/>
              <a:buNone/>
            </a:pPr>
            <a:r>
              <a:rPr lang="es-AR" sz="2267" b="1" i="0" u="none" strike="noStrike" cap="none">
                <a:solidFill>
                  <a:schemeClr val="accent1"/>
                </a:solidFill>
                <a:latin typeface="Quattrocento Sans"/>
                <a:ea typeface="Quattrocento Sans"/>
                <a:cs typeface="Quattrocento Sans"/>
                <a:sym typeface="Quattrocento Sans"/>
              </a:rPr>
              <a:t>Agenda</a:t>
            </a:r>
            <a:endParaRPr sz="2267" b="1" i="0" u="none" strike="noStrike" cap="none">
              <a:solidFill>
                <a:schemeClr val="accent1"/>
              </a:solidFill>
              <a:latin typeface="Quattrocento Sans"/>
              <a:ea typeface="Quattrocento Sans"/>
              <a:cs typeface="Quattrocento Sans"/>
              <a:sym typeface="Quattrocento Sans"/>
            </a:endParaRPr>
          </a:p>
        </p:txBody>
      </p:sp>
      <p:sp>
        <p:nvSpPr>
          <p:cNvPr id="564" name="Google Shape;564;p25"/>
          <p:cNvSpPr txBox="1"/>
          <p:nvPr/>
        </p:nvSpPr>
        <p:spPr>
          <a:xfrm>
            <a:off x="637952" y="914400"/>
            <a:ext cx="10897500" cy="4876800"/>
          </a:xfrm>
          <a:prstGeom prst="rect">
            <a:avLst/>
          </a:prstGeom>
          <a:noFill/>
          <a:ln>
            <a:noFill/>
          </a:ln>
        </p:spPr>
        <p:txBody>
          <a:bodyPr spcFirstLastPara="1" wrap="square" lIns="91425" tIns="45700" rIns="91425" bIns="45700" anchor="t" anchorCtr="0">
            <a:noAutofit/>
          </a:bodyPr>
          <a:lstStyle/>
          <a:p>
            <a:pPr marL="0" marR="0" lvl="0" indent="-179768" algn="l" rtl="0">
              <a:lnSpc>
                <a:spcPct val="80000"/>
              </a:lnSpc>
              <a:spcBef>
                <a:spcPts val="0"/>
              </a:spcBef>
              <a:spcAft>
                <a:spcPts val="0"/>
              </a:spcAft>
              <a:buClr>
                <a:schemeClr val="accent1"/>
              </a:buClr>
              <a:buSzPts val="2831"/>
              <a:buFont typeface="Quattrocento Sans"/>
              <a:buChar char="&gt;"/>
            </a:pPr>
            <a:r>
              <a:rPr lang="es-AR" sz="2960" b="0" i="0" u="none" strike="noStrike" cap="none">
                <a:solidFill>
                  <a:srgbClr val="393939"/>
                </a:solidFill>
                <a:latin typeface="Quattrocento Sans"/>
                <a:ea typeface="Quattrocento Sans"/>
                <a:cs typeface="Quattrocento Sans"/>
                <a:sym typeface="Quattrocento Sans"/>
              </a:rPr>
              <a:t>Clase 1 – Análisis exploratorio de datos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Char char="•"/>
            </a:pPr>
            <a:r>
              <a:rPr lang="es-AR" sz="2220" i="0" u="none" strike="noStrike" cap="none">
                <a:solidFill>
                  <a:srgbClr val="393939"/>
                </a:solidFill>
                <a:latin typeface="Quattrocento Sans"/>
                <a:ea typeface="Quattrocento Sans"/>
                <a:cs typeface="Quattrocento Sans"/>
                <a:sym typeface="Quattrocento Sans"/>
              </a:rPr>
              <a:t>Introducción a </a:t>
            </a:r>
            <a:r>
              <a:rPr lang="es-AR" sz="2220">
                <a:solidFill>
                  <a:srgbClr val="393939"/>
                </a:solidFill>
                <a:latin typeface="Quattrocento Sans"/>
                <a:ea typeface="Quattrocento Sans"/>
                <a:cs typeface="Quattrocento Sans"/>
                <a:sym typeface="Quattrocento Sans"/>
              </a:rPr>
              <a:t>machine learning</a:t>
            </a:r>
            <a:endParaRPr sz="1400" i="0" u="none" strike="noStrike" cap="none">
              <a:solidFill>
                <a:srgbClr val="000000"/>
              </a:solidFill>
            </a:endParaRPr>
          </a:p>
          <a:p>
            <a:pPr marL="0" marR="0" lvl="2" indent="-119824" algn="l" rtl="0">
              <a:lnSpc>
                <a:spcPct val="80000"/>
              </a:lnSpc>
              <a:spcBef>
                <a:spcPts val="933"/>
              </a:spcBef>
              <a:spcAft>
                <a:spcPts val="0"/>
              </a:spcAft>
              <a:buClr>
                <a:schemeClr val="accent1"/>
              </a:buClr>
              <a:buSzPts val="1887"/>
              <a:buChar char="•"/>
            </a:pPr>
            <a:r>
              <a:rPr lang="es-AR" sz="2220" b="1" i="0" u="none" strike="noStrike" cap="none">
                <a:solidFill>
                  <a:srgbClr val="393939"/>
                </a:solidFill>
                <a:latin typeface="Quattrocento Sans"/>
                <a:ea typeface="Quattrocento Sans"/>
                <a:cs typeface="Quattrocento Sans"/>
                <a:sym typeface="Quattrocento Sans"/>
              </a:rPr>
              <a:t>Consultas y manipulación de </a:t>
            </a:r>
            <a:r>
              <a:rPr lang="es-AR" sz="2220" b="1">
                <a:solidFill>
                  <a:srgbClr val="393939"/>
                </a:solidFill>
                <a:latin typeface="Quattrocento Sans"/>
                <a:ea typeface="Quattrocento Sans"/>
                <a:cs typeface="Quattrocento Sans"/>
                <a:sym typeface="Quattrocento Sans"/>
              </a:rPr>
              <a:t>datos</a:t>
            </a:r>
            <a:endParaRPr sz="2220" b="1"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Char char="•"/>
            </a:pPr>
            <a:r>
              <a:rPr lang="es-AR" sz="2220" i="0" u="none" strike="noStrike" cap="none">
                <a:solidFill>
                  <a:srgbClr val="393939"/>
                </a:solidFill>
                <a:latin typeface="Quattrocento Sans"/>
                <a:ea typeface="Quattrocento Sans"/>
                <a:cs typeface="Quattrocento Sans"/>
                <a:sym typeface="Quattrocento Sans"/>
              </a:rPr>
              <a:t>Visualizaciones</a:t>
            </a:r>
            <a:endParaRPr sz="222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Preparación de los datos</a:t>
            </a:r>
            <a:endParaRPr sz="1400" b="0" i="0" u="none" strike="noStrike" cap="none">
              <a:solidFill>
                <a:srgbClr val="000000"/>
              </a:solidFill>
              <a:latin typeface="Arial"/>
              <a:ea typeface="Arial"/>
              <a:cs typeface="Arial"/>
              <a:sym typeface="Arial"/>
            </a:endParaRPr>
          </a:p>
          <a:p>
            <a:pPr marL="0" marR="0" lvl="2" indent="-159766" algn="l" rtl="0">
              <a:lnSpc>
                <a:spcPct val="80000"/>
              </a:lnSpc>
              <a:spcBef>
                <a:spcPts val="933"/>
              </a:spcBef>
              <a:spcAft>
                <a:spcPts val="0"/>
              </a:spcAft>
              <a:buClr>
                <a:schemeClr val="accent1"/>
              </a:buClr>
              <a:buSzPts val="2516"/>
              <a:buFont typeface="Arial"/>
              <a:buChar char="•"/>
            </a:pPr>
            <a:r>
              <a:rPr lang="es-AR" sz="2960" b="0" i="0" u="none" strike="noStrike" cap="none">
                <a:solidFill>
                  <a:srgbClr val="393939"/>
                </a:solidFill>
                <a:latin typeface="Quattrocento Sans"/>
                <a:ea typeface="Quattrocento Sans"/>
                <a:cs typeface="Quattrocento Sans"/>
                <a:sym typeface="Quattrocento Sans"/>
              </a:rPr>
              <a:t>Clase 2 – Algoritmos de Machine Learning</a:t>
            </a:r>
            <a:endParaRPr sz="296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a:solidFill>
                  <a:srgbClr val="393939"/>
                </a:solidFill>
                <a:latin typeface="Quattrocento Sans"/>
                <a:ea typeface="Quattrocento Sans"/>
                <a:cs typeface="Quattrocento Sans"/>
                <a:sym typeface="Quattrocento Sans"/>
              </a:rPr>
              <a:t>Entrenar, validar, evaluar</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Clasificación y regresión</a:t>
            </a:r>
            <a:r>
              <a:rPr lang="es-AR" sz="2220">
                <a:solidFill>
                  <a:srgbClr val="393939"/>
                </a:solidFill>
                <a:latin typeface="Quattrocento Sans"/>
                <a:ea typeface="Quattrocento Sans"/>
                <a:cs typeface="Quattrocento Sans"/>
                <a:sym typeface="Quattrocento Sans"/>
              </a:rPr>
              <a:t>. E</a:t>
            </a:r>
            <a:r>
              <a:rPr lang="es-AR" sz="2220" b="0" i="0" u="none" strike="noStrike" cap="none">
                <a:solidFill>
                  <a:srgbClr val="393939"/>
                </a:solidFill>
                <a:latin typeface="Quattrocento Sans"/>
                <a:ea typeface="Quattrocento Sans"/>
                <a:cs typeface="Quattrocento Sans"/>
                <a:sym typeface="Quattrocento Sans"/>
              </a:rPr>
              <a:t>nsambles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Sistemas de recomendación</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Clustering</a:t>
            </a:r>
            <a:endParaRPr sz="2220" b="0" i="0" u="none" strike="noStrike" cap="none">
              <a:solidFill>
                <a:srgbClr val="393939"/>
              </a:solidFill>
              <a:latin typeface="Quattrocento Sans"/>
              <a:ea typeface="Quattrocento Sans"/>
              <a:cs typeface="Quattrocento Sans"/>
              <a:sym typeface="Quattrocento Sans"/>
            </a:endParaRPr>
          </a:p>
          <a:p>
            <a:pPr marL="0" lvl="2" indent="-119824" algn="l" rtl="0">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59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a:t>Consultas y manipulación de datos</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571" name="Google Shape;571;p6"/>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¿Qué es Pandas y por qué usarlo?</a:t>
            </a:r>
            <a:endParaRPr sz="1733" b="0" i="0" u="none" strike="noStrike" cap="none">
              <a:solidFill>
                <a:srgbClr val="393939"/>
              </a:solidFill>
              <a:latin typeface="Quattrocento Sans"/>
              <a:ea typeface="Quattrocento Sans"/>
              <a:cs typeface="Quattrocento Sans"/>
              <a:sym typeface="Quattrocento Sans"/>
            </a:endParaRPr>
          </a:p>
        </p:txBody>
      </p:sp>
      <p:sp>
        <p:nvSpPr>
          <p:cNvPr id="572" name="Google Shape;572;p6"/>
          <p:cNvSpPr txBox="1"/>
          <p:nvPr/>
        </p:nvSpPr>
        <p:spPr>
          <a:xfrm>
            <a:off x="645825" y="2691925"/>
            <a:ext cx="10890000" cy="3550800"/>
          </a:xfrm>
          <a:prstGeom prst="rect">
            <a:avLst/>
          </a:prstGeom>
          <a:noFill/>
          <a:ln>
            <a:noFill/>
          </a:ln>
        </p:spPr>
        <p:txBody>
          <a:bodyPr spcFirstLastPara="1" wrap="square" lIns="91425" tIns="45700" rIns="91425" bIns="45700" anchor="t" anchorCtr="0">
            <a:noAutofit/>
          </a:bodyPr>
          <a:lstStyle/>
          <a:p>
            <a:pPr marL="0" marR="0" lvl="0" indent="-139700" algn="l" rtl="0">
              <a:lnSpc>
                <a:spcPct val="100000"/>
              </a:lnSpc>
              <a:spcBef>
                <a:spcPts val="0"/>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Creada en 2008 por Wes McKinney. Open source.</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0"/>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Es una biblioteca de software para Python que provee herramientas de alto nivel para manipulación de datos y está construido sobre Numpy, que vendría a ser una herramienta de bajo nivel mucho más similar a MATLAB.</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0"/>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Pandas provee rich time series functionality, data alignment, estadísticas amigables con datos no disponibles (Not Available), agrupamientos, merge, join, etc.</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0"/>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En esta capacitación trabajaremos con dos estructuras:</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rgbClr val="000000"/>
              </a:buClr>
              <a:buSzPts val="2200"/>
              <a:buFont typeface="Arial"/>
              <a:buChar char="○"/>
            </a:pPr>
            <a:r>
              <a:rPr lang="es-AR" sz="2200" b="0" i="0" u="none" strike="noStrike" cap="none">
                <a:solidFill>
                  <a:schemeClr val="accent5"/>
                </a:solidFill>
                <a:latin typeface="Quattrocento Sans"/>
                <a:ea typeface="Quattrocento Sans"/>
                <a:cs typeface="Quattrocento Sans"/>
                <a:sym typeface="Quattrocento Sans"/>
              </a:rPr>
              <a:t> Series.</a:t>
            </a:r>
            <a:endParaRPr sz="2200" b="0" i="0" u="none" strike="noStrike" cap="none">
              <a:solidFill>
                <a:schemeClr val="accent5"/>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rgbClr val="000000"/>
              </a:buClr>
              <a:buSzPts val="2200"/>
              <a:buFont typeface="Arial"/>
              <a:buChar char="○"/>
            </a:pPr>
            <a:r>
              <a:rPr lang="es-AR" sz="2200" b="0" i="0" u="none" strike="noStrike" cap="none">
                <a:solidFill>
                  <a:schemeClr val="accent5"/>
                </a:solidFill>
                <a:latin typeface="Quattrocento Sans"/>
                <a:ea typeface="Quattrocento Sans"/>
                <a:cs typeface="Quattrocento Sans"/>
                <a:sym typeface="Quattrocento Sans"/>
              </a:rPr>
              <a:t> Data frames</a:t>
            </a:r>
            <a:endParaRPr sz="2200" b="0" i="0" u="none" strike="noStrike" cap="none">
              <a:solidFill>
                <a:schemeClr val="accent5"/>
              </a:solidFill>
              <a:latin typeface="Quattrocento Sans"/>
              <a:ea typeface="Quattrocento Sans"/>
              <a:cs typeface="Quattrocento Sans"/>
              <a:sym typeface="Quattrocento Sans"/>
            </a:endParaRPr>
          </a:p>
          <a:p>
            <a:pPr marL="0" marR="0" lvl="0" indent="0" algn="l" rtl="0">
              <a:lnSpc>
                <a:spcPct val="100000"/>
              </a:lnSpc>
              <a:spcBef>
                <a:spcPts val="933"/>
              </a:spcBef>
              <a:spcAft>
                <a:spcPts val="0"/>
              </a:spcAft>
              <a:buClr>
                <a:srgbClr val="000000"/>
              </a:buClr>
              <a:buSzPts val="2200"/>
              <a:buFont typeface="Arial"/>
              <a:buNone/>
            </a:pPr>
            <a:endParaRPr sz="22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200" b="0" i="0" u="none" strike="noStrike" cap="none">
              <a:solidFill>
                <a:srgbClr val="393939"/>
              </a:solidFill>
              <a:latin typeface="Quattrocento Sans"/>
              <a:ea typeface="Quattrocento Sans"/>
              <a:cs typeface="Quattrocento Sans"/>
              <a:sym typeface="Quattrocento Sans"/>
            </a:endParaRPr>
          </a:p>
        </p:txBody>
      </p:sp>
      <p:pic>
        <p:nvPicPr>
          <p:cNvPr id="573" name="Google Shape;573;p6"/>
          <p:cNvPicPr preferRelativeResize="0"/>
          <p:nvPr/>
        </p:nvPicPr>
        <p:blipFill rotWithShape="1">
          <a:blip r:embed="rId3">
            <a:alphaModFix/>
          </a:blip>
          <a:srcRect/>
          <a:stretch/>
        </p:blipFill>
        <p:spPr>
          <a:xfrm>
            <a:off x="381000" y="1315188"/>
            <a:ext cx="5715000" cy="1190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64a843b082_0_2101"/>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82"/>
              <a:buFont typeface="Quattrocento Sans"/>
              <a:buNone/>
            </a:pPr>
            <a:r>
              <a:rPr lang="es-AR" sz="2096"/>
              <a:t>Consultas y manipulación de datos</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580" name="Google Shape;580;g64a843b082_0_2101"/>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sz="1700" b="0" i="0" u="none" strike="noStrike" cap="none">
                <a:solidFill>
                  <a:srgbClr val="393939"/>
                </a:solidFill>
                <a:latin typeface="Quattrocento Sans"/>
                <a:ea typeface="Quattrocento Sans"/>
                <a:cs typeface="Quattrocento Sans"/>
                <a:sym typeface="Quattrocento Sans"/>
              </a:rPr>
              <a:t>Data frame</a:t>
            </a:r>
            <a:endParaRPr sz="1700" b="0" i="0" u="none" strike="noStrike" cap="none">
              <a:solidFill>
                <a:srgbClr val="393939"/>
              </a:solidFill>
              <a:latin typeface="Quattrocento Sans"/>
              <a:ea typeface="Quattrocento Sans"/>
              <a:cs typeface="Quattrocento Sans"/>
              <a:sym typeface="Quattrocento Sans"/>
            </a:endParaRPr>
          </a:p>
        </p:txBody>
      </p:sp>
      <p:sp>
        <p:nvSpPr>
          <p:cNvPr id="581" name="Google Shape;581;g64a843b082_0_2101"/>
          <p:cNvSpPr txBox="1"/>
          <p:nvPr/>
        </p:nvSpPr>
        <p:spPr>
          <a:xfrm>
            <a:off x="709825" y="1389825"/>
            <a:ext cx="4573200" cy="4497900"/>
          </a:xfrm>
          <a:prstGeom prst="rect">
            <a:avLst/>
          </a:prstGeom>
          <a:noFill/>
          <a:ln>
            <a:noFill/>
          </a:ln>
        </p:spPr>
        <p:txBody>
          <a:bodyPr spcFirstLastPara="1" wrap="square" lIns="91425" tIns="45700" rIns="91425" bIns="45700" anchor="t" anchorCtr="0">
            <a:noAutofit/>
          </a:bodyPr>
          <a:lstStyle/>
          <a:p>
            <a:pPr marL="0" marR="0" lvl="0" indent="-146050" algn="l" rtl="0">
              <a:lnSpc>
                <a:spcPct val="100000"/>
              </a:lnSpc>
              <a:spcBef>
                <a:spcPts val="0"/>
              </a:spcBef>
              <a:spcAft>
                <a:spcPts val="0"/>
              </a:spcAft>
              <a:buClr>
                <a:schemeClr val="accent1"/>
              </a:buClr>
              <a:buSzPts val="2300"/>
              <a:buFont typeface="Quattrocento Sans"/>
              <a:buChar char="&gt;"/>
            </a:pPr>
            <a:r>
              <a:rPr lang="es-AR" sz="2300" b="0" i="0" u="none" strike="noStrike" cap="none">
                <a:solidFill>
                  <a:schemeClr val="accent5"/>
                </a:solidFill>
                <a:latin typeface="Quattrocento Sans"/>
                <a:ea typeface="Quattrocento Sans"/>
                <a:cs typeface="Quattrocento Sans"/>
                <a:sym typeface="Quattrocento Sans"/>
              </a:rPr>
              <a:t>Es una estructura de datos bidimensional con índices y columnas que pueden ser de distintos tipos de datos.</a:t>
            </a:r>
            <a:endParaRPr sz="2300" b="0" i="0" u="none" strike="noStrike" cap="none">
              <a:solidFill>
                <a:schemeClr val="accent5"/>
              </a:solidFill>
              <a:latin typeface="Quattrocento Sans"/>
              <a:ea typeface="Quattrocento Sans"/>
              <a:cs typeface="Quattrocento Sans"/>
              <a:sym typeface="Quattrocento Sans"/>
            </a:endParaRPr>
          </a:p>
          <a:p>
            <a:pPr marL="0" marR="0" lvl="0" indent="-146050" algn="l" rtl="0">
              <a:lnSpc>
                <a:spcPct val="100000"/>
              </a:lnSpc>
              <a:spcBef>
                <a:spcPts val="0"/>
              </a:spcBef>
              <a:spcAft>
                <a:spcPts val="0"/>
              </a:spcAft>
              <a:buClr>
                <a:schemeClr val="accent1"/>
              </a:buClr>
              <a:buSzPts val="2300"/>
              <a:buFont typeface="Quattrocento Sans"/>
              <a:buChar char="&gt;"/>
            </a:pPr>
            <a:r>
              <a:rPr lang="es-AR" sz="2300" b="0" i="0" u="none" strike="noStrike" cap="none">
                <a:solidFill>
                  <a:schemeClr val="accent5"/>
                </a:solidFill>
                <a:latin typeface="Quattrocento Sans"/>
                <a:ea typeface="Quattrocento Sans"/>
                <a:cs typeface="Quattrocento Sans"/>
                <a:sym typeface="Quattrocento Sans"/>
              </a:rPr>
              <a:t>Pueden ser creados a partir de Series o a partir de datos contenidos en un archivo CSV</a:t>
            </a:r>
            <a:r>
              <a:rPr lang="es-AR" sz="2300" b="0" i="0" u="none" strike="noStrike" cap="none">
                <a:solidFill>
                  <a:srgbClr val="393939"/>
                </a:solidFill>
                <a:latin typeface="Quattrocento Sans"/>
                <a:ea typeface="Quattrocento Sans"/>
                <a:cs typeface="Quattrocento Sans"/>
                <a:sym typeface="Quattrocento Sans"/>
              </a:rPr>
              <a:t>.</a:t>
            </a:r>
            <a:endParaRPr sz="2300" b="0" i="0" u="none" strike="noStrike" cap="none">
              <a:solidFill>
                <a:srgbClr val="393939"/>
              </a:solidFill>
              <a:latin typeface="Quattrocento Sans"/>
              <a:ea typeface="Quattrocento Sans"/>
              <a:cs typeface="Quattrocento Sans"/>
              <a:sym typeface="Quattrocento Sans"/>
            </a:endParaRPr>
          </a:p>
          <a:p>
            <a:pPr marL="0" marR="0" lvl="0" indent="-146050" algn="l" rtl="0">
              <a:lnSpc>
                <a:spcPct val="100000"/>
              </a:lnSpc>
              <a:spcBef>
                <a:spcPts val="0"/>
              </a:spcBef>
              <a:spcAft>
                <a:spcPts val="0"/>
              </a:spcAft>
              <a:buClr>
                <a:schemeClr val="accent1"/>
              </a:buClr>
              <a:buSzPts val="2300"/>
              <a:buFont typeface="Quattrocento Sans"/>
              <a:buChar char="&gt;"/>
            </a:pPr>
            <a:r>
              <a:rPr lang="es-AR" sz="2300" b="0" i="0" u="none" strike="noStrike" cap="none">
                <a:solidFill>
                  <a:schemeClr val="accent5"/>
                </a:solidFill>
                <a:latin typeface="Quattrocento Sans"/>
                <a:ea typeface="Quattrocento Sans"/>
                <a:cs typeface="Quattrocento Sans"/>
                <a:sym typeface="Quattrocento Sans"/>
              </a:rPr>
              <a:t>Se parecen a planillas de Excel o a tablas de SQL.</a:t>
            </a:r>
            <a:endParaRPr sz="2300" b="0" i="0" u="none" strike="noStrike" cap="none">
              <a:solidFill>
                <a:schemeClr val="accent5"/>
              </a:solidFill>
              <a:latin typeface="Quattrocento Sans"/>
              <a:ea typeface="Quattrocento Sans"/>
              <a:cs typeface="Quattrocento Sans"/>
              <a:sym typeface="Quattrocento Sans"/>
            </a:endParaRPr>
          </a:p>
          <a:p>
            <a:pPr marL="0" marR="0" lvl="0" indent="-146050" algn="l" rtl="0">
              <a:lnSpc>
                <a:spcPct val="100000"/>
              </a:lnSpc>
              <a:spcBef>
                <a:spcPts val="0"/>
              </a:spcBef>
              <a:spcAft>
                <a:spcPts val="0"/>
              </a:spcAft>
              <a:buClr>
                <a:schemeClr val="accent1"/>
              </a:buClr>
              <a:buSzPts val="2300"/>
              <a:buFont typeface="Quattrocento Sans"/>
              <a:buChar char="&gt;"/>
            </a:pPr>
            <a:r>
              <a:rPr lang="es-AR" sz="2300" b="0" i="0" u="none" strike="noStrike" cap="none">
                <a:solidFill>
                  <a:schemeClr val="accent5"/>
                </a:solidFill>
                <a:latin typeface="Quattrocento Sans"/>
                <a:ea typeface="Quattrocento Sans"/>
                <a:cs typeface="Quattrocento Sans"/>
                <a:sym typeface="Quattrocento Sans"/>
              </a:rPr>
              <a:t>Puede ser pensado como un diccionario de Series.</a:t>
            </a:r>
            <a:endParaRPr sz="2300" b="0" i="0" u="none" strike="noStrike" cap="none">
              <a:solidFill>
                <a:schemeClr val="accent5"/>
              </a:solidFill>
              <a:latin typeface="Quattrocento Sans"/>
              <a:ea typeface="Quattrocento Sans"/>
              <a:cs typeface="Quattrocento Sans"/>
              <a:sym typeface="Quattrocento Sans"/>
            </a:endParaRPr>
          </a:p>
          <a:p>
            <a:pPr marL="0" marR="0" lvl="0" indent="-146050" algn="l" rtl="0">
              <a:lnSpc>
                <a:spcPct val="100000"/>
              </a:lnSpc>
              <a:spcBef>
                <a:spcPts val="0"/>
              </a:spcBef>
              <a:spcAft>
                <a:spcPts val="0"/>
              </a:spcAft>
              <a:buClr>
                <a:schemeClr val="accent1"/>
              </a:buClr>
              <a:buSzPts val="2300"/>
              <a:buFont typeface="Quattrocento Sans"/>
              <a:buChar char="&gt;"/>
            </a:pPr>
            <a:r>
              <a:rPr lang="es-AR" sz="2300" b="0" i="0" u="none" strike="noStrike" cap="none">
                <a:solidFill>
                  <a:schemeClr val="accent5"/>
                </a:solidFill>
                <a:latin typeface="Quattrocento Sans"/>
                <a:ea typeface="Quattrocento Sans"/>
                <a:cs typeface="Quattrocento Sans"/>
                <a:sym typeface="Quattrocento Sans"/>
              </a:rPr>
              <a:t>Creamos nuestro primer dataframe usando un csv.</a:t>
            </a:r>
            <a:endParaRPr sz="23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pic>
        <p:nvPicPr>
          <p:cNvPr id="582" name="Google Shape;582;g64a843b082_0_2101"/>
          <p:cNvPicPr preferRelativeResize="0"/>
          <p:nvPr/>
        </p:nvPicPr>
        <p:blipFill rotWithShape="1">
          <a:blip r:embed="rId3">
            <a:alphaModFix/>
          </a:blip>
          <a:srcRect/>
          <a:stretch/>
        </p:blipFill>
        <p:spPr>
          <a:xfrm>
            <a:off x="5587817" y="893073"/>
            <a:ext cx="6604174" cy="50718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64a843b082_0_197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82"/>
              <a:buFont typeface="Quattrocento Sans"/>
              <a:buNone/>
            </a:pPr>
            <a:r>
              <a:rPr lang="es-AR" sz="2096"/>
              <a:t>Consultas y manipulación de datos</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589" name="Google Shape;589;g64a843b082_0_1975"/>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sz="1700" b="0" i="0" u="none" strike="noStrike" cap="none">
                <a:solidFill>
                  <a:srgbClr val="393939"/>
                </a:solidFill>
                <a:latin typeface="Quattrocento Sans"/>
                <a:ea typeface="Quattrocento Sans"/>
                <a:cs typeface="Quattrocento Sans"/>
                <a:sym typeface="Quattrocento Sans"/>
              </a:rPr>
              <a:t>Data frame</a:t>
            </a:r>
            <a:endParaRPr sz="1700" b="0" i="0" u="none" strike="noStrike" cap="none">
              <a:solidFill>
                <a:srgbClr val="393939"/>
              </a:solidFill>
              <a:latin typeface="Quattrocento Sans"/>
              <a:ea typeface="Quattrocento Sans"/>
              <a:cs typeface="Quattrocento Sans"/>
              <a:sym typeface="Quattrocento Sans"/>
            </a:endParaRPr>
          </a:p>
        </p:txBody>
      </p:sp>
      <p:pic>
        <p:nvPicPr>
          <p:cNvPr id="590" name="Google Shape;590;g64a843b082_0_1975"/>
          <p:cNvPicPr preferRelativeResize="0"/>
          <p:nvPr/>
        </p:nvPicPr>
        <p:blipFill rotWithShape="1">
          <a:blip r:embed="rId3">
            <a:alphaModFix/>
          </a:blip>
          <a:srcRect/>
          <a:stretch/>
        </p:blipFill>
        <p:spPr>
          <a:xfrm>
            <a:off x="1272125" y="1219575"/>
            <a:ext cx="9938524" cy="5031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64a843b082_0_252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82"/>
              <a:buFont typeface="Quattrocento Sans"/>
              <a:buNone/>
            </a:pPr>
            <a:r>
              <a:rPr lang="es-AR" sz="2096"/>
              <a:t>Consultas y manipulación de datos</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597" name="Google Shape;597;g64a843b082_0_2525"/>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Transformaciones</a:t>
            </a:r>
            <a:endParaRPr sz="1700" b="0" i="0" u="none" strike="noStrike" cap="none">
              <a:solidFill>
                <a:srgbClr val="393939"/>
              </a:solidFill>
              <a:latin typeface="Quattrocento Sans"/>
              <a:ea typeface="Quattrocento Sans"/>
              <a:cs typeface="Quattrocento Sans"/>
              <a:sym typeface="Quattrocento Sans"/>
            </a:endParaRPr>
          </a:p>
        </p:txBody>
      </p:sp>
      <p:sp>
        <p:nvSpPr>
          <p:cNvPr id="598" name="Google Shape;598;g64a843b082_0_2525"/>
          <p:cNvSpPr txBox="1"/>
          <p:nvPr/>
        </p:nvSpPr>
        <p:spPr>
          <a:xfrm>
            <a:off x="709825" y="1389825"/>
            <a:ext cx="8994300" cy="4497900"/>
          </a:xfrm>
          <a:prstGeom prst="rect">
            <a:avLst/>
          </a:prstGeom>
          <a:noFill/>
          <a:ln>
            <a:noFill/>
          </a:ln>
        </p:spPr>
        <p:txBody>
          <a:bodyPr spcFirstLastPara="1" wrap="square" lIns="91425" tIns="45700" rIns="91425" bIns="45700" anchor="t" anchorCtr="0">
            <a:noAutofit/>
          </a:bodyPr>
          <a:lstStyle/>
          <a:p>
            <a:pPr marL="0" marR="0" lvl="0" indent="-146050" algn="l" rtl="0">
              <a:lnSpc>
                <a:spcPct val="115000"/>
              </a:lnSpc>
              <a:spcBef>
                <a:spcPts val="0"/>
              </a:spcBef>
              <a:spcAft>
                <a:spcPts val="0"/>
              </a:spcAft>
              <a:buClr>
                <a:schemeClr val="accent1"/>
              </a:buClr>
              <a:buSzPts val="2300"/>
              <a:buFont typeface="Quattrocento Sans"/>
              <a:buChar char="&gt;"/>
            </a:pPr>
            <a:r>
              <a:rPr lang="es-AR" sz="2300">
                <a:solidFill>
                  <a:schemeClr val="accent5"/>
                </a:solidFill>
                <a:latin typeface="Quattrocento Sans"/>
                <a:ea typeface="Quattrocento Sans"/>
                <a:cs typeface="Quattrocento Sans"/>
                <a:sym typeface="Quattrocento Sans"/>
              </a:rPr>
              <a:t>Filtros / selección</a:t>
            </a:r>
            <a:endParaRPr sz="2300">
              <a:solidFill>
                <a:schemeClr val="accent5"/>
              </a:solidFill>
              <a:latin typeface="Quattrocento Sans"/>
              <a:ea typeface="Quattrocento Sans"/>
              <a:cs typeface="Quattrocento Sans"/>
              <a:sym typeface="Quattrocento Sans"/>
            </a:endParaRPr>
          </a:p>
          <a:p>
            <a:pPr marL="0" marR="0" lvl="0" indent="-146050" algn="l" rtl="0">
              <a:lnSpc>
                <a:spcPct val="115000"/>
              </a:lnSpc>
              <a:spcBef>
                <a:spcPts val="0"/>
              </a:spcBef>
              <a:spcAft>
                <a:spcPts val="0"/>
              </a:spcAft>
              <a:buClr>
                <a:schemeClr val="accent1"/>
              </a:buClr>
              <a:buSzPts val="2300"/>
              <a:buFont typeface="Quattrocento Sans"/>
              <a:buChar char="&gt;"/>
            </a:pPr>
            <a:r>
              <a:rPr lang="es-AR" sz="2300">
                <a:solidFill>
                  <a:schemeClr val="accent5"/>
                </a:solidFill>
                <a:latin typeface="Quattrocento Sans"/>
                <a:ea typeface="Quattrocento Sans"/>
                <a:cs typeface="Quattrocento Sans"/>
                <a:sym typeface="Quattrocento Sans"/>
              </a:rPr>
              <a:t>Agregaciones (sumas, promedio, mínimo, máximo) con groupby</a:t>
            </a:r>
            <a:endParaRPr sz="2300" b="0" i="0" u="none" strike="noStrike" cap="none">
              <a:solidFill>
                <a:schemeClr val="accent5"/>
              </a:solidFill>
              <a:latin typeface="Quattrocento Sans"/>
              <a:ea typeface="Quattrocento Sans"/>
              <a:cs typeface="Quattrocento Sans"/>
              <a:sym typeface="Quattrocento Sans"/>
            </a:endParaRPr>
          </a:p>
          <a:p>
            <a:pPr marL="0" marR="0" lvl="0" indent="-146050" algn="l" rtl="0">
              <a:lnSpc>
                <a:spcPct val="115000"/>
              </a:lnSpc>
              <a:spcBef>
                <a:spcPts val="0"/>
              </a:spcBef>
              <a:spcAft>
                <a:spcPts val="0"/>
              </a:spcAft>
              <a:buClr>
                <a:schemeClr val="accent1"/>
              </a:buClr>
              <a:buSzPts val="2300"/>
              <a:buFont typeface="Quattrocento Sans"/>
              <a:buChar char="&gt;"/>
            </a:pPr>
            <a:r>
              <a:rPr lang="es-AR" sz="2300">
                <a:solidFill>
                  <a:schemeClr val="accent5"/>
                </a:solidFill>
                <a:latin typeface="Quattrocento Sans"/>
                <a:ea typeface="Quattrocento Sans"/>
                <a:cs typeface="Quattrocento Sans"/>
                <a:sym typeface="Quattrocento Sans"/>
              </a:rPr>
              <a:t>Ejecutar funciones sobre cada una de las filas (apply</a:t>
            </a:r>
            <a:r>
              <a:rPr lang="es-AR" sz="2300" b="0" i="0" u="none" strike="noStrike" cap="none">
                <a:solidFill>
                  <a:schemeClr val="accent5"/>
                </a:solidFill>
                <a:latin typeface="Quattrocento Sans"/>
                <a:ea typeface="Quattrocento Sans"/>
                <a:cs typeface="Quattrocento Sans"/>
                <a:sym typeface="Quattrocento Sans"/>
              </a:rPr>
              <a:t>)</a:t>
            </a:r>
            <a:endParaRPr sz="2300" b="0" i="0" u="none" strike="noStrike" cap="none">
              <a:solidFill>
                <a:schemeClr val="accent5"/>
              </a:solidFill>
              <a:latin typeface="Quattrocento Sans"/>
              <a:ea typeface="Quattrocento Sans"/>
              <a:cs typeface="Quattrocento Sans"/>
              <a:sym typeface="Quattrocento Sans"/>
            </a:endParaRPr>
          </a:p>
          <a:p>
            <a:pPr marL="0" lvl="0" indent="-146050" algn="l" rtl="0">
              <a:lnSpc>
                <a:spcPct val="115000"/>
              </a:lnSpc>
              <a:spcBef>
                <a:spcPts val="0"/>
              </a:spcBef>
              <a:spcAft>
                <a:spcPts val="0"/>
              </a:spcAft>
              <a:buClr>
                <a:schemeClr val="accent1"/>
              </a:buClr>
              <a:buSzPts val="2300"/>
              <a:buFont typeface="Quattrocento Sans"/>
              <a:buChar char="&gt;"/>
            </a:pPr>
            <a:r>
              <a:rPr lang="es-AR" sz="2300">
                <a:solidFill>
                  <a:schemeClr val="accent5"/>
                </a:solidFill>
                <a:latin typeface="Quattrocento Sans"/>
                <a:ea typeface="Quattrocento Sans"/>
                <a:cs typeface="Quattrocento Sans"/>
                <a:sym typeface="Quattrocento Sans"/>
              </a:rPr>
              <a:t>Combinar datos horizontal y verticalmente (merge, join, concat)</a:t>
            </a:r>
            <a:endParaRPr sz="2300">
              <a:solidFill>
                <a:schemeClr val="accent5"/>
              </a:solidFill>
              <a:latin typeface="Quattrocento Sans"/>
              <a:ea typeface="Quattrocento Sans"/>
              <a:cs typeface="Quattrocento Sans"/>
              <a:sym typeface="Quattrocento Sans"/>
            </a:endParaRPr>
          </a:p>
          <a:p>
            <a:pPr marL="0" marR="0" lvl="0" indent="-146050" algn="l" rtl="0">
              <a:lnSpc>
                <a:spcPct val="115000"/>
              </a:lnSpc>
              <a:spcBef>
                <a:spcPts val="0"/>
              </a:spcBef>
              <a:spcAft>
                <a:spcPts val="0"/>
              </a:spcAft>
              <a:buClr>
                <a:schemeClr val="accent1"/>
              </a:buClr>
              <a:buSzPts val="2300"/>
              <a:buFont typeface="Quattrocento Sans"/>
              <a:buChar char="&gt;"/>
            </a:pPr>
            <a:r>
              <a:rPr lang="es-AR" sz="2300">
                <a:solidFill>
                  <a:schemeClr val="accent5"/>
                </a:solidFill>
                <a:latin typeface="Quattrocento Sans"/>
                <a:ea typeface="Quattrocento Sans"/>
                <a:cs typeface="Quattrocento Sans"/>
                <a:sym typeface="Quattrocento Sans"/>
              </a:rPr>
              <a:t>Rotar el dataframe (pivot)</a:t>
            </a:r>
            <a:endParaRPr sz="23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64a843b082_0_2"/>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27"/>
              <a:buFont typeface="Quattrocento Sans"/>
              <a:buNone/>
            </a:pPr>
            <a:r>
              <a:rPr lang="es-AR" sz="2267" b="1" i="0" u="none" strike="noStrike" cap="none">
                <a:solidFill>
                  <a:schemeClr val="accent1"/>
                </a:solidFill>
                <a:latin typeface="Quattrocento Sans"/>
                <a:ea typeface="Quattrocento Sans"/>
                <a:cs typeface="Quattrocento Sans"/>
                <a:sym typeface="Quattrocento Sans"/>
              </a:rPr>
              <a:t>Agenda</a:t>
            </a:r>
            <a:endParaRPr sz="2267" b="1" i="0" u="none" strike="noStrike" cap="none">
              <a:solidFill>
                <a:schemeClr val="accent1"/>
              </a:solidFill>
              <a:latin typeface="Quattrocento Sans"/>
              <a:ea typeface="Quattrocento Sans"/>
              <a:cs typeface="Quattrocento Sans"/>
              <a:sym typeface="Quattrocento Sans"/>
            </a:endParaRPr>
          </a:p>
        </p:txBody>
      </p:sp>
      <p:sp>
        <p:nvSpPr>
          <p:cNvPr id="605" name="Google Shape;605;g64a843b082_0_2"/>
          <p:cNvSpPr txBox="1"/>
          <p:nvPr/>
        </p:nvSpPr>
        <p:spPr>
          <a:xfrm>
            <a:off x="637952" y="914400"/>
            <a:ext cx="10897500" cy="4876800"/>
          </a:xfrm>
          <a:prstGeom prst="rect">
            <a:avLst/>
          </a:prstGeom>
          <a:noFill/>
          <a:ln>
            <a:noFill/>
          </a:ln>
        </p:spPr>
        <p:txBody>
          <a:bodyPr spcFirstLastPara="1" wrap="square" lIns="91425" tIns="45700" rIns="91425" bIns="45700" anchor="t" anchorCtr="0">
            <a:noAutofit/>
          </a:bodyPr>
          <a:lstStyle/>
          <a:p>
            <a:pPr marL="0" marR="0" lvl="0" indent="-179768" algn="l" rtl="0">
              <a:lnSpc>
                <a:spcPct val="80000"/>
              </a:lnSpc>
              <a:spcBef>
                <a:spcPts val="0"/>
              </a:spcBef>
              <a:spcAft>
                <a:spcPts val="0"/>
              </a:spcAft>
              <a:buClr>
                <a:schemeClr val="accent1"/>
              </a:buClr>
              <a:buSzPts val="2831"/>
              <a:buFont typeface="Quattrocento Sans"/>
              <a:buChar char="&gt;"/>
            </a:pPr>
            <a:r>
              <a:rPr lang="es-AR" sz="2960" b="0" i="0" u="none" strike="noStrike" cap="none">
                <a:solidFill>
                  <a:srgbClr val="393939"/>
                </a:solidFill>
                <a:latin typeface="Quattrocento Sans"/>
                <a:ea typeface="Quattrocento Sans"/>
                <a:cs typeface="Quattrocento Sans"/>
                <a:sym typeface="Quattrocento Sans"/>
              </a:rPr>
              <a:t>Clase 1 – Análisis exploratorio de datos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Char char="•"/>
            </a:pPr>
            <a:r>
              <a:rPr lang="es-AR" sz="2220" i="0" u="none" strike="noStrike" cap="none">
                <a:solidFill>
                  <a:srgbClr val="393939"/>
                </a:solidFill>
                <a:latin typeface="Quattrocento Sans"/>
                <a:ea typeface="Quattrocento Sans"/>
                <a:cs typeface="Quattrocento Sans"/>
                <a:sym typeface="Quattrocento Sans"/>
              </a:rPr>
              <a:t>Introducción a </a:t>
            </a:r>
            <a:r>
              <a:rPr lang="es-AR" sz="2220">
                <a:solidFill>
                  <a:srgbClr val="393939"/>
                </a:solidFill>
                <a:latin typeface="Quattrocento Sans"/>
                <a:ea typeface="Quattrocento Sans"/>
                <a:cs typeface="Quattrocento Sans"/>
                <a:sym typeface="Quattrocento Sans"/>
              </a:rPr>
              <a:t>machine learning</a:t>
            </a:r>
            <a:endParaRPr sz="1400" i="0" u="none" strike="noStrike" cap="none">
              <a:solidFill>
                <a:srgbClr val="000000"/>
              </a:solidFil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Consultas y manipulación de </a:t>
            </a:r>
            <a:r>
              <a:rPr lang="es-AR" sz="2220">
                <a:solidFill>
                  <a:srgbClr val="393939"/>
                </a:solidFill>
                <a:latin typeface="Quattrocento Sans"/>
                <a:ea typeface="Quattrocento Sans"/>
                <a:cs typeface="Quattrocento Sans"/>
                <a:sym typeface="Quattrocento Sans"/>
              </a:rPr>
              <a:t>datos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Char char="•"/>
            </a:pPr>
            <a:r>
              <a:rPr lang="es-AR" sz="2220" b="1" i="0" u="none" strike="noStrike" cap="none">
                <a:solidFill>
                  <a:srgbClr val="393939"/>
                </a:solidFill>
                <a:latin typeface="Quattrocento Sans"/>
                <a:ea typeface="Quattrocento Sans"/>
                <a:cs typeface="Quattrocento Sans"/>
                <a:sym typeface="Quattrocento Sans"/>
              </a:rPr>
              <a:t>Visualizaciones</a:t>
            </a:r>
            <a:endParaRPr sz="2220" b="1"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Preparación de los datos</a:t>
            </a:r>
            <a:endParaRPr sz="1400" b="0" i="0" u="none" strike="noStrike" cap="none">
              <a:solidFill>
                <a:srgbClr val="000000"/>
              </a:solidFill>
              <a:latin typeface="Arial"/>
              <a:ea typeface="Arial"/>
              <a:cs typeface="Arial"/>
              <a:sym typeface="Arial"/>
            </a:endParaRPr>
          </a:p>
          <a:p>
            <a:pPr marL="0" marR="0" lvl="2" indent="-159766" algn="l" rtl="0">
              <a:lnSpc>
                <a:spcPct val="80000"/>
              </a:lnSpc>
              <a:spcBef>
                <a:spcPts val="933"/>
              </a:spcBef>
              <a:spcAft>
                <a:spcPts val="0"/>
              </a:spcAft>
              <a:buClr>
                <a:schemeClr val="accent1"/>
              </a:buClr>
              <a:buSzPts val="2516"/>
              <a:buFont typeface="Arial"/>
              <a:buChar char="•"/>
            </a:pPr>
            <a:r>
              <a:rPr lang="es-AR" sz="2960" b="0" i="0" u="none" strike="noStrike" cap="none">
                <a:solidFill>
                  <a:srgbClr val="393939"/>
                </a:solidFill>
                <a:latin typeface="Quattrocento Sans"/>
                <a:ea typeface="Quattrocento Sans"/>
                <a:cs typeface="Quattrocento Sans"/>
                <a:sym typeface="Quattrocento Sans"/>
              </a:rPr>
              <a:t>Clase 2 – Algoritmos de Machine Learning</a:t>
            </a:r>
            <a:endParaRPr sz="296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a:solidFill>
                  <a:srgbClr val="393939"/>
                </a:solidFill>
                <a:latin typeface="Quattrocento Sans"/>
                <a:ea typeface="Quattrocento Sans"/>
                <a:cs typeface="Quattrocento Sans"/>
                <a:sym typeface="Quattrocento Sans"/>
              </a:rPr>
              <a:t>Entrenar, validar, evaluar</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Clasificación y regresión</a:t>
            </a:r>
            <a:r>
              <a:rPr lang="es-AR" sz="2220">
                <a:solidFill>
                  <a:srgbClr val="393939"/>
                </a:solidFill>
                <a:latin typeface="Quattrocento Sans"/>
                <a:ea typeface="Quattrocento Sans"/>
                <a:cs typeface="Quattrocento Sans"/>
                <a:sym typeface="Quattrocento Sans"/>
              </a:rPr>
              <a:t>. En</a:t>
            </a:r>
            <a:r>
              <a:rPr lang="es-AR" sz="2220" b="0" i="0" u="none" strike="noStrike" cap="none">
                <a:solidFill>
                  <a:srgbClr val="393939"/>
                </a:solidFill>
                <a:latin typeface="Quattrocento Sans"/>
                <a:ea typeface="Quattrocento Sans"/>
                <a:cs typeface="Quattrocento Sans"/>
                <a:sym typeface="Quattrocento Sans"/>
              </a:rPr>
              <a:t>sambles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Sistemas de recomendación</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Clustering</a:t>
            </a:r>
            <a:endParaRPr sz="2220" b="0" i="0" u="none" strike="noStrike" cap="none">
              <a:solidFill>
                <a:srgbClr val="393939"/>
              </a:solidFill>
              <a:latin typeface="Quattrocento Sans"/>
              <a:ea typeface="Quattrocento Sans"/>
              <a:cs typeface="Quattrocento Sans"/>
              <a:sym typeface="Quattrocento Sans"/>
            </a:endParaRPr>
          </a:p>
          <a:p>
            <a:pPr marL="0" lvl="2" indent="-119824" algn="l" rtl="0">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rgbClr val="393939"/>
              </a:solidFill>
              <a:latin typeface="Quattrocento Sans"/>
              <a:ea typeface="Quattrocento Sans"/>
              <a:cs typeface="Quattrocento Sans"/>
              <a:sym typeface="Quattrocento Sans"/>
            </a:endParaRPr>
          </a:p>
          <a:p>
            <a:pPr marL="0" marR="0" lvl="0" indent="139795" algn="l" rtl="0">
              <a:lnSpc>
                <a:spcPct val="80000"/>
              </a:lnSpc>
              <a:spcBef>
                <a:spcPts val="933"/>
              </a:spcBef>
              <a:spcAft>
                <a:spcPts val="0"/>
              </a:spcAft>
              <a:buClr>
                <a:schemeClr val="accent1"/>
              </a:buClr>
              <a:buSzPts val="2202"/>
              <a:buFont typeface="Quattrocento Sans"/>
              <a:buNone/>
            </a:pPr>
            <a:endParaRPr sz="259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64a843b082_0_178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12" name="Google Shape;612;g64a843b082_0_1785"/>
          <p:cNvSpPr txBox="1">
            <a:spLocks noGrp="1"/>
          </p:cNvSpPr>
          <p:nvPr>
            <p:ph type="body" idx="2"/>
          </p:nvPr>
        </p:nvSpPr>
        <p:spPr>
          <a:xfrm>
            <a:off x="239180" y="836450"/>
            <a:ext cx="52803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Malas visualizaciones</a:t>
            </a:r>
            <a:endParaRPr sz="1700" b="0" i="0" u="none" strike="noStrike" cap="none">
              <a:solidFill>
                <a:srgbClr val="393939"/>
              </a:solidFill>
              <a:latin typeface="Quattrocento Sans"/>
              <a:ea typeface="Quattrocento Sans"/>
              <a:cs typeface="Quattrocento Sans"/>
              <a:sym typeface="Quattrocento Sans"/>
            </a:endParaRPr>
          </a:p>
        </p:txBody>
      </p:sp>
      <p:pic>
        <p:nvPicPr>
          <p:cNvPr id="613" name="Google Shape;613;g64a843b082_0_1785"/>
          <p:cNvPicPr preferRelativeResize="0"/>
          <p:nvPr/>
        </p:nvPicPr>
        <p:blipFill>
          <a:blip r:embed="rId3">
            <a:alphaModFix/>
          </a:blip>
          <a:stretch>
            <a:fillRect/>
          </a:stretch>
        </p:blipFill>
        <p:spPr>
          <a:xfrm>
            <a:off x="4990651" y="836450"/>
            <a:ext cx="6962150" cy="5231950"/>
          </a:xfrm>
          <a:prstGeom prst="rect">
            <a:avLst/>
          </a:prstGeom>
          <a:noFill/>
          <a:ln>
            <a:noFill/>
          </a:ln>
        </p:spPr>
      </p:pic>
      <p:sp>
        <p:nvSpPr>
          <p:cNvPr id="614" name="Google Shape;614;g64a843b082_0_1785"/>
          <p:cNvSpPr txBox="1"/>
          <p:nvPr/>
        </p:nvSpPr>
        <p:spPr>
          <a:xfrm>
            <a:off x="180475" y="1150525"/>
            <a:ext cx="4810200" cy="49179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s-AR" sz="2400">
                <a:latin typeface="Quattrocento Sans"/>
                <a:ea typeface="Quattrocento Sans"/>
                <a:cs typeface="Quattrocento Sans"/>
                <a:sym typeface="Quattrocento Sans"/>
              </a:rPr>
              <a:t>DT Tratando de mostrar votantes</a:t>
            </a:r>
            <a:endParaRPr sz="2400">
              <a:latin typeface="Quattrocento Sans"/>
              <a:ea typeface="Quattrocento Sans"/>
              <a:cs typeface="Quattrocento Sans"/>
              <a:sym typeface="Quattrocento Sans"/>
            </a:endParaRPr>
          </a:p>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a:latin typeface="Quattrocento Sans"/>
                <a:ea typeface="Quattrocento Sans"/>
                <a:cs typeface="Quattrocento Sans"/>
                <a:sym typeface="Quattrocento Sans"/>
              </a:rPr>
              <a:t>Esto no muestra realmente </a:t>
            </a:r>
            <a:r>
              <a:rPr lang="es-AR" sz="2400" b="1" i="1">
                <a:latin typeface="Quattrocento Sans"/>
                <a:ea typeface="Quattrocento Sans"/>
                <a:cs typeface="Quattrocento Sans"/>
                <a:sym typeface="Quattrocento Sans"/>
              </a:rPr>
              <a:t>cuántos</a:t>
            </a:r>
            <a:r>
              <a:rPr lang="es-AR" sz="2400">
                <a:latin typeface="Quattrocento Sans"/>
                <a:ea typeface="Quattrocento Sans"/>
                <a:cs typeface="Quattrocento Sans"/>
                <a:sym typeface="Quattrocento Sans"/>
              </a:rPr>
              <a:t> votantes hay por sector, sino </a:t>
            </a:r>
            <a:r>
              <a:rPr lang="es-AR" sz="2400" b="1" i="1">
                <a:latin typeface="Quattrocento Sans"/>
                <a:ea typeface="Quattrocento Sans"/>
                <a:cs typeface="Quattrocento Sans"/>
                <a:sym typeface="Quattrocento Sans"/>
              </a:rPr>
              <a:t>quién</a:t>
            </a:r>
            <a:r>
              <a:rPr lang="es-AR" sz="2400">
                <a:latin typeface="Quattrocento Sans"/>
                <a:ea typeface="Quattrocento Sans"/>
                <a:cs typeface="Quattrocento Sans"/>
                <a:sym typeface="Quattrocento Sans"/>
              </a:rPr>
              <a:t> ganó las elecciones</a:t>
            </a:r>
            <a:endParaRPr sz="2400">
              <a:latin typeface="Quattrocento Sans"/>
              <a:ea typeface="Quattrocento Sans"/>
              <a:cs typeface="Quattrocento Sans"/>
              <a:sym typeface="Quattrocento Sans"/>
            </a:endParaRPr>
          </a:p>
          <a:p>
            <a:pPr marL="0" lvl="0" indent="-152400" algn="l" rtl="0">
              <a:lnSpc>
                <a:spcPct val="115000"/>
              </a:lnSpc>
              <a:spcBef>
                <a:spcPts val="0"/>
              </a:spcBef>
              <a:spcAft>
                <a:spcPts val="0"/>
              </a:spcAft>
              <a:buClr>
                <a:schemeClr val="accent1"/>
              </a:buClr>
              <a:buSzPts val="2400"/>
              <a:buFont typeface="Quattrocento Sans"/>
              <a:buChar char="&gt;"/>
            </a:pPr>
            <a:r>
              <a:rPr lang="es-AR" sz="2400">
                <a:latin typeface="Quattrocento Sans"/>
                <a:ea typeface="Quattrocento Sans"/>
                <a:cs typeface="Quattrocento Sans"/>
                <a:sym typeface="Quattrocento Sans"/>
              </a:rPr>
              <a:t>“Gráfico Vanidoso”, indicador vanidoso</a:t>
            </a:r>
            <a:endParaRPr sz="2400">
              <a:latin typeface="Quattrocento Sans"/>
              <a:ea typeface="Quattrocento Sans"/>
              <a:cs typeface="Quattrocento Sans"/>
              <a:sym typeface="Quattrocento Sans"/>
            </a:endParaRPr>
          </a:p>
          <a:p>
            <a:pPr marL="0" lvl="0" indent="0" algn="l" rtl="0">
              <a:spcBef>
                <a:spcPts val="0"/>
              </a:spcBef>
              <a:spcAft>
                <a:spcPts val="0"/>
              </a:spcAft>
              <a:buNone/>
            </a:pPr>
            <a:endParaRPr sz="2300">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27"/>
              <a:buFont typeface="Quattrocento Sans"/>
              <a:buNone/>
            </a:pPr>
            <a:r>
              <a:rPr lang="es-AR" sz="2267" b="1" i="0" u="none" strike="noStrike" cap="none">
                <a:solidFill>
                  <a:schemeClr val="accent1"/>
                </a:solidFill>
                <a:latin typeface="Quattrocento Sans"/>
                <a:ea typeface="Quattrocento Sans"/>
                <a:cs typeface="Quattrocento Sans"/>
                <a:sym typeface="Quattrocento Sans"/>
              </a:rPr>
              <a:t>Agenda</a:t>
            </a:r>
            <a:endParaRPr sz="2267" b="1" i="0" u="none" strike="noStrike" cap="none">
              <a:solidFill>
                <a:schemeClr val="accent1"/>
              </a:solidFill>
              <a:latin typeface="Quattrocento Sans"/>
              <a:ea typeface="Quattrocento Sans"/>
              <a:cs typeface="Quattrocento Sans"/>
              <a:sym typeface="Quattrocento Sans"/>
            </a:endParaRPr>
          </a:p>
        </p:txBody>
      </p:sp>
      <p:sp>
        <p:nvSpPr>
          <p:cNvPr id="386" name="Google Shape;386;p3"/>
          <p:cNvSpPr txBox="1"/>
          <p:nvPr/>
        </p:nvSpPr>
        <p:spPr>
          <a:xfrm>
            <a:off x="637952" y="914400"/>
            <a:ext cx="10897500" cy="4876800"/>
          </a:xfrm>
          <a:prstGeom prst="rect">
            <a:avLst/>
          </a:prstGeom>
          <a:noFill/>
          <a:ln>
            <a:noFill/>
          </a:ln>
        </p:spPr>
        <p:txBody>
          <a:bodyPr spcFirstLastPara="1" wrap="square" lIns="91425" tIns="45700" rIns="91425" bIns="45700" anchor="t" anchorCtr="0">
            <a:noAutofit/>
          </a:bodyPr>
          <a:lstStyle/>
          <a:p>
            <a:pPr marL="0" marR="0" lvl="0" indent="-179768" algn="l" rtl="0">
              <a:lnSpc>
                <a:spcPct val="80000"/>
              </a:lnSpc>
              <a:spcBef>
                <a:spcPts val="0"/>
              </a:spcBef>
              <a:spcAft>
                <a:spcPts val="0"/>
              </a:spcAft>
              <a:buClr>
                <a:schemeClr val="accent1"/>
              </a:buClr>
              <a:buSzPts val="2831"/>
              <a:buFont typeface="Quattrocento Sans"/>
              <a:buChar char="&gt;"/>
            </a:pPr>
            <a:r>
              <a:rPr lang="es-AR" sz="2960" b="0" i="0" u="none" strike="noStrike" cap="none">
                <a:solidFill>
                  <a:srgbClr val="393939"/>
                </a:solidFill>
                <a:latin typeface="Quattrocento Sans"/>
                <a:ea typeface="Quattrocento Sans"/>
                <a:cs typeface="Quattrocento Sans"/>
                <a:sym typeface="Quattrocento Sans"/>
              </a:rPr>
              <a:t>Clase 1 – Análisis exploratorio de datos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Char char="•"/>
            </a:pPr>
            <a:r>
              <a:rPr lang="es-AR" sz="2220" b="1" i="0" u="none" strike="noStrike" cap="none">
                <a:solidFill>
                  <a:srgbClr val="393939"/>
                </a:solidFill>
                <a:latin typeface="Quattrocento Sans"/>
                <a:ea typeface="Quattrocento Sans"/>
                <a:cs typeface="Quattrocento Sans"/>
                <a:sym typeface="Quattrocento Sans"/>
              </a:rPr>
              <a:t>Introducción a </a:t>
            </a:r>
            <a:r>
              <a:rPr lang="es-AR" sz="2220" b="1">
                <a:solidFill>
                  <a:srgbClr val="393939"/>
                </a:solidFill>
                <a:latin typeface="Quattrocento Sans"/>
                <a:ea typeface="Quattrocento Sans"/>
                <a:cs typeface="Quattrocento Sans"/>
                <a:sym typeface="Quattrocento Sans"/>
              </a:rPr>
              <a:t>machine learning</a:t>
            </a:r>
            <a:endParaRPr sz="1400" b="1" i="0" u="none" strike="noStrike" cap="none">
              <a:solidFill>
                <a:srgbClr val="000000"/>
              </a:solidFil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Consultas y manipulación de </a:t>
            </a:r>
            <a:r>
              <a:rPr lang="es-AR" sz="2220">
                <a:solidFill>
                  <a:srgbClr val="393939"/>
                </a:solidFill>
                <a:latin typeface="Quattrocento Sans"/>
                <a:ea typeface="Quattrocento Sans"/>
                <a:cs typeface="Quattrocento Sans"/>
                <a:sym typeface="Quattrocento Sans"/>
              </a:rPr>
              <a:t>datos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Visualizaciones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Preparación de los datos</a:t>
            </a:r>
            <a:endParaRPr sz="1400" b="0" i="0" u="none" strike="noStrike" cap="none">
              <a:solidFill>
                <a:srgbClr val="000000"/>
              </a:solidFill>
              <a:latin typeface="Arial"/>
              <a:ea typeface="Arial"/>
              <a:cs typeface="Arial"/>
              <a:sym typeface="Arial"/>
            </a:endParaRPr>
          </a:p>
          <a:p>
            <a:pPr marL="0" marR="0" lvl="2" indent="-159766" algn="l" rtl="0">
              <a:lnSpc>
                <a:spcPct val="80000"/>
              </a:lnSpc>
              <a:spcBef>
                <a:spcPts val="933"/>
              </a:spcBef>
              <a:spcAft>
                <a:spcPts val="0"/>
              </a:spcAft>
              <a:buClr>
                <a:schemeClr val="accent1"/>
              </a:buClr>
              <a:buSzPts val="2516"/>
              <a:buFont typeface="Arial"/>
              <a:buChar char="•"/>
            </a:pPr>
            <a:r>
              <a:rPr lang="es-AR" sz="2960" b="0" i="0" u="none" strike="noStrike" cap="none">
                <a:solidFill>
                  <a:srgbClr val="393939"/>
                </a:solidFill>
                <a:latin typeface="Quattrocento Sans"/>
                <a:ea typeface="Quattrocento Sans"/>
                <a:cs typeface="Quattrocento Sans"/>
                <a:sym typeface="Quattrocento Sans"/>
              </a:rPr>
              <a:t>Clase 2 – Algoritmos de Machine Learning</a:t>
            </a:r>
            <a:endParaRPr sz="296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a:solidFill>
                  <a:srgbClr val="393939"/>
                </a:solidFill>
                <a:latin typeface="Quattrocento Sans"/>
                <a:ea typeface="Quattrocento Sans"/>
                <a:cs typeface="Quattrocento Sans"/>
                <a:sym typeface="Quattrocento Sans"/>
              </a:rPr>
              <a:t>Entrenar, validar, evaluar</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Clasificación y regresión</a:t>
            </a:r>
            <a:r>
              <a:rPr lang="es-AR" sz="2220">
                <a:solidFill>
                  <a:srgbClr val="393939"/>
                </a:solidFill>
                <a:latin typeface="Quattrocento Sans"/>
                <a:ea typeface="Quattrocento Sans"/>
                <a:cs typeface="Quattrocento Sans"/>
                <a:sym typeface="Quattrocento Sans"/>
              </a:rPr>
              <a:t>. E</a:t>
            </a:r>
            <a:r>
              <a:rPr lang="es-AR" sz="2220" b="0" i="0" u="none" strike="noStrike" cap="none">
                <a:solidFill>
                  <a:srgbClr val="393939"/>
                </a:solidFill>
                <a:latin typeface="Quattrocento Sans"/>
                <a:ea typeface="Quattrocento Sans"/>
                <a:cs typeface="Quattrocento Sans"/>
                <a:sym typeface="Quattrocento Sans"/>
              </a:rPr>
              <a:t>nsambles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Sistemas de recomendación</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Clustering</a:t>
            </a:r>
            <a:endParaRPr sz="2220" b="0" i="0" u="none" strike="noStrike" cap="none">
              <a:solidFill>
                <a:srgbClr val="393939"/>
              </a:solidFill>
              <a:latin typeface="Quattrocento Sans"/>
              <a:ea typeface="Quattrocento Sans"/>
              <a:cs typeface="Quattrocento Sans"/>
              <a:sym typeface="Quattrocento Sans"/>
            </a:endParaRPr>
          </a:p>
          <a:p>
            <a:pPr marL="0" lvl="2" indent="-119824" algn="l" rtl="0">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59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64a843b082_0_1793"/>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21" name="Google Shape;621;g64a843b082_0_1793"/>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Buenas alternativas?</a:t>
            </a:r>
            <a:endParaRPr sz="1700" b="0" i="0" u="none" strike="noStrike" cap="none">
              <a:solidFill>
                <a:srgbClr val="393939"/>
              </a:solidFill>
              <a:latin typeface="Quattrocento Sans"/>
              <a:ea typeface="Quattrocento Sans"/>
              <a:cs typeface="Quattrocento Sans"/>
              <a:sym typeface="Quattrocento Sans"/>
            </a:endParaRPr>
          </a:p>
        </p:txBody>
      </p:sp>
      <p:sp>
        <p:nvSpPr>
          <p:cNvPr id="622" name="Google Shape;622;g64a843b082_0_1793"/>
          <p:cNvSpPr txBox="1"/>
          <p:nvPr/>
        </p:nvSpPr>
        <p:spPr>
          <a:xfrm>
            <a:off x="180467" y="1150533"/>
            <a:ext cx="5166000" cy="4917900"/>
          </a:xfrm>
          <a:prstGeom prst="rect">
            <a:avLst/>
          </a:prstGeom>
          <a:noFill/>
          <a:ln>
            <a:noFill/>
          </a:ln>
        </p:spPr>
        <p:txBody>
          <a:bodyPr spcFirstLastPara="1" wrap="square" lIns="121900" tIns="121900" rIns="121900" bIns="121900" anchor="t" anchorCtr="0">
            <a:noAutofit/>
          </a:bodyPr>
          <a:lstStyle/>
          <a:p>
            <a:pPr marL="609600" lvl="0" indent="-425450" algn="l" rtl="0">
              <a:spcBef>
                <a:spcPts val="0"/>
              </a:spcBef>
              <a:spcAft>
                <a:spcPts val="0"/>
              </a:spcAft>
              <a:buSzPts val="1900"/>
              <a:buFont typeface="Quattrocento Sans"/>
              <a:buChar char="-"/>
            </a:pPr>
            <a:endParaRPr sz="1900">
              <a:latin typeface="Quattrocento Sans"/>
              <a:ea typeface="Quattrocento Sans"/>
              <a:cs typeface="Quattrocento Sans"/>
              <a:sym typeface="Quattrocento Sans"/>
            </a:endParaRPr>
          </a:p>
        </p:txBody>
      </p:sp>
      <p:pic>
        <p:nvPicPr>
          <p:cNvPr id="623" name="Google Shape;623;g64a843b082_0_1793"/>
          <p:cNvPicPr preferRelativeResize="0"/>
          <p:nvPr/>
        </p:nvPicPr>
        <p:blipFill>
          <a:blip r:embed="rId3">
            <a:alphaModFix/>
          </a:blip>
          <a:stretch>
            <a:fillRect/>
          </a:stretch>
        </p:blipFill>
        <p:spPr>
          <a:xfrm>
            <a:off x="4192033" y="1315300"/>
            <a:ext cx="7448365" cy="4604234"/>
          </a:xfrm>
          <a:prstGeom prst="rect">
            <a:avLst/>
          </a:prstGeom>
          <a:noFill/>
          <a:ln>
            <a:noFill/>
          </a:ln>
        </p:spPr>
      </p:pic>
      <p:pic>
        <p:nvPicPr>
          <p:cNvPr id="624" name="Google Shape;624;g64a843b082_0_1793"/>
          <p:cNvPicPr preferRelativeResize="0"/>
          <p:nvPr/>
        </p:nvPicPr>
        <p:blipFill>
          <a:blip r:embed="rId4">
            <a:alphaModFix/>
          </a:blip>
          <a:stretch>
            <a:fillRect/>
          </a:stretch>
        </p:blipFill>
        <p:spPr>
          <a:xfrm>
            <a:off x="389167" y="1315300"/>
            <a:ext cx="3993999" cy="28172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64a843b082_0_1802"/>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31" name="Google Shape;631;g64a843b082_0_1802"/>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Malas visualizaciones: </a:t>
            </a:r>
            <a:r>
              <a:rPr lang="es-AR" sz="1500" u="sng">
                <a:solidFill>
                  <a:schemeClr val="hlink"/>
                </a:solidFill>
                <a:latin typeface="Arial"/>
                <a:ea typeface="Arial"/>
                <a:cs typeface="Arial"/>
                <a:sym typeface="Arial"/>
                <a:hlinkClick r:id="rId3"/>
              </a:rPr>
              <a:t>https://viz.wtf/</a:t>
            </a:r>
            <a:endParaRPr sz="1700" b="0" i="0" u="none" strike="noStrike" cap="none">
              <a:solidFill>
                <a:srgbClr val="393939"/>
              </a:solidFill>
              <a:latin typeface="Quattrocento Sans"/>
              <a:ea typeface="Quattrocento Sans"/>
              <a:cs typeface="Quattrocento Sans"/>
              <a:sym typeface="Quattrocento Sans"/>
            </a:endParaRPr>
          </a:p>
        </p:txBody>
      </p:sp>
      <p:sp>
        <p:nvSpPr>
          <p:cNvPr id="632" name="Google Shape;632;g64a843b082_0_1802"/>
          <p:cNvSpPr txBox="1"/>
          <p:nvPr/>
        </p:nvSpPr>
        <p:spPr>
          <a:xfrm>
            <a:off x="180467" y="1150533"/>
            <a:ext cx="5166000" cy="4917900"/>
          </a:xfrm>
          <a:prstGeom prst="rect">
            <a:avLst/>
          </a:prstGeom>
          <a:noFill/>
          <a:ln>
            <a:noFill/>
          </a:ln>
        </p:spPr>
        <p:txBody>
          <a:bodyPr spcFirstLastPara="1" wrap="square" lIns="121900" tIns="121900" rIns="121900" bIns="121900" anchor="t" anchorCtr="0">
            <a:noAutofit/>
          </a:bodyPr>
          <a:lstStyle/>
          <a:p>
            <a:pPr marL="609600" lvl="0" indent="-425450" algn="l" rtl="0">
              <a:spcBef>
                <a:spcPts val="0"/>
              </a:spcBef>
              <a:spcAft>
                <a:spcPts val="0"/>
              </a:spcAft>
              <a:buSzPts val="1900"/>
              <a:buFont typeface="Quattrocento Sans"/>
              <a:buChar char="-"/>
            </a:pPr>
            <a:endParaRPr sz="1900">
              <a:latin typeface="Quattrocento Sans"/>
              <a:ea typeface="Quattrocento Sans"/>
              <a:cs typeface="Quattrocento Sans"/>
              <a:sym typeface="Quattrocento Sans"/>
            </a:endParaRPr>
          </a:p>
        </p:txBody>
      </p:sp>
      <p:pic>
        <p:nvPicPr>
          <p:cNvPr id="633" name="Google Shape;633;g64a843b082_0_1802"/>
          <p:cNvPicPr preferRelativeResize="0"/>
          <p:nvPr/>
        </p:nvPicPr>
        <p:blipFill>
          <a:blip r:embed="rId4">
            <a:alphaModFix/>
          </a:blip>
          <a:stretch>
            <a:fillRect/>
          </a:stretch>
        </p:blipFill>
        <p:spPr>
          <a:xfrm>
            <a:off x="239200" y="1315300"/>
            <a:ext cx="11604400" cy="5542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64a843b082_0_1810"/>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40" name="Google Shape;640;g64a843b082_0_1810"/>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Malas visualizaciones: </a:t>
            </a:r>
            <a:r>
              <a:rPr lang="es-AR" sz="1500" u="sng">
                <a:solidFill>
                  <a:schemeClr val="hlink"/>
                </a:solidFill>
                <a:latin typeface="Arial"/>
                <a:ea typeface="Arial"/>
                <a:cs typeface="Arial"/>
                <a:sym typeface="Arial"/>
                <a:hlinkClick r:id="rId3"/>
              </a:rPr>
              <a:t>https://viz.wtf/</a:t>
            </a:r>
            <a:endParaRPr sz="1700" b="0" i="0" u="none" strike="noStrike" cap="none">
              <a:solidFill>
                <a:srgbClr val="393939"/>
              </a:solidFill>
              <a:latin typeface="Quattrocento Sans"/>
              <a:ea typeface="Quattrocento Sans"/>
              <a:cs typeface="Quattrocento Sans"/>
              <a:sym typeface="Quattrocento Sans"/>
            </a:endParaRPr>
          </a:p>
        </p:txBody>
      </p:sp>
      <p:sp>
        <p:nvSpPr>
          <p:cNvPr id="641" name="Google Shape;641;g64a843b082_0_1810"/>
          <p:cNvSpPr txBox="1"/>
          <p:nvPr/>
        </p:nvSpPr>
        <p:spPr>
          <a:xfrm>
            <a:off x="180467" y="1150533"/>
            <a:ext cx="5166000" cy="4917900"/>
          </a:xfrm>
          <a:prstGeom prst="rect">
            <a:avLst/>
          </a:prstGeom>
          <a:noFill/>
          <a:ln>
            <a:noFill/>
          </a:ln>
        </p:spPr>
        <p:txBody>
          <a:bodyPr spcFirstLastPara="1" wrap="square" lIns="121900" tIns="121900" rIns="121900" bIns="121900" anchor="t" anchorCtr="0">
            <a:noAutofit/>
          </a:bodyPr>
          <a:lstStyle/>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a:latin typeface="Quattrocento Sans"/>
                <a:ea typeface="Quattrocento Sans"/>
                <a:cs typeface="Quattrocento Sans"/>
                <a:sym typeface="Quattrocento Sans"/>
              </a:rPr>
              <a:t>Mal uso de gráfico de tortas.</a:t>
            </a:r>
            <a:endParaRPr sz="2400">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latin typeface="Quattrocento Sans"/>
                <a:ea typeface="Quattrocento Sans"/>
                <a:cs typeface="Quattrocento Sans"/>
                <a:sym typeface="Quattrocento Sans"/>
              </a:rPr>
              <a:t> Porcentajes mayores a 100%</a:t>
            </a:r>
            <a:endParaRPr sz="2400">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latin typeface="Quattrocento Sans"/>
                <a:ea typeface="Quattrocento Sans"/>
                <a:cs typeface="Quattrocento Sans"/>
                <a:sym typeface="Quattrocento Sans"/>
              </a:rPr>
              <a:t> Demasiados datos</a:t>
            </a:r>
            <a:endParaRPr sz="2400">
              <a:latin typeface="Quattrocento Sans"/>
              <a:ea typeface="Quattrocento Sans"/>
              <a:cs typeface="Quattrocento Sans"/>
              <a:sym typeface="Quattrocento Sans"/>
            </a:endParaRPr>
          </a:p>
        </p:txBody>
      </p:sp>
      <p:pic>
        <p:nvPicPr>
          <p:cNvPr id="642" name="Google Shape;642;g64a843b082_0_1810"/>
          <p:cNvPicPr preferRelativeResize="0"/>
          <p:nvPr/>
        </p:nvPicPr>
        <p:blipFill>
          <a:blip r:embed="rId4">
            <a:alphaModFix/>
          </a:blip>
          <a:stretch>
            <a:fillRect/>
          </a:stretch>
        </p:blipFill>
        <p:spPr>
          <a:xfrm>
            <a:off x="6306722" y="646233"/>
            <a:ext cx="5783711" cy="5054967"/>
          </a:xfrm>
          <a:prstGeom prst="rect">
            <a:avLst/>
          </a:prstGeom>
          <a:noFill/>
          <a:ln>
            <a:noFill/>
          </a:ln>
        </p:spPr>
      </p:pic>
      <p:pic>
        <p:nvPicPr>
          <p:cNvPr id="643" name="Google Shape;643;g64a843b082_0_1810"/>
          <p:cNvPicPr preferRelativeResize="0"/>
          <p:nvPr/>
        </p:nvPicPr>
        <p:blipFill>
          <a:blip r:embed="rId5">
            <a:alphaModFix/>
          </a:blip>
          <a:stretch>
            <a:fillRect/>
          </a:stretch>
        </p:blipFill>
        <p:spPr>
          <a:xfrm>
            <a:off x="0" y="2743033"/>
            <a:ext cx="6350000" cy="3797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g64a843b082_0_1819"/>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50" name="Google Shape;650;g64a843b082_0_1819"/>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Malas visualizaciones: </a:t>
            </a:r>
            <a:r>
              <a:rPr lang="es-AR" sz="1500" u="sng">
                <a:solidFill>
                  <a:schemeClr val="hlink"/>
                </a:solidFill>
                <a:latin typeface="Arial"/>
                <a:ea typeface="Arial"/>
                <a:cs typeface="Arial"/>
                <a:sym typeface="Arial"/>
                <a:hlinkClick r:id="rId3"/>
              </a:rPr>
              <a:t>https://viz.wtf/</a:t>
            </a:r>
            <a:endParaRPr sz="1700" b="0" i="0" u="none" strike="noStrike" cap="none">
              <a:solidFill>
                <a:srgbClr val="393939"/>
              </a:solidFill>
              <a:latin typeface="Quattrocento Sans"/>
              <a:ea typeface="Quattrocento Sans"/>
              <a:cs typeface="Quattrocento Sans"/>
              <a:sym typeface="Quattrocento Sans"/>
            </a:endParaRPr>
          </a:p>
        </p:txBody>
      </p:sp>
      <p:sp>
        <p:nvSpPr>
          <p:cNvPr id="651" name="Google Shape;651;g64a843b082_0_1819"/>
          <p:cNvSpPr txBox="1"/>
          <p:nvPr/>
        </p:nvSpPr>
        <p:spPr>
          <a:xfrm>
            <a:off x="180467" y="1150533"/>
            <a:ext cx="5166000" cy="615600"/>
          </a:xfrm>
          <a:prstGeom prst="rect">
            <a:avLst/>
          </a:prstGeom>
          <a:noFill/>
          <a:ln>
            <a:noFill/>
          </a:ln>
        </p:spPr>
        <p:txBody>
          <a:bodyPr spcFirstLastPara="1" wrap="square" lIns="121900" tIns="121900" rIns="121900" bIns="121900" anchor="t" anchorCtr="0">
            <a:noAutofit/>
          </a:bodyPr>
          <a:lstStyle/>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a:latin typeface="Quattrocento Sans"/>
                <a:ea typeface="Quattrocento Sans"/>
                <a:cs typeface="Quattrocento Sans"/>
                <a:sym typeface="Quattrocento Sans"/>
              </a:rPr>
              <a:t>Escalas no representativas</a:t>
            </a:r>
            <a:endParaRPr sz="2400">
              <a:latin typeface="Quattrocento Sans"/>
              <a:ea typeface="Quattrocento Sans"/>
              <a:cs typeface="Quattrocento Sans"/>
              <a:sym typeface="Quattrocento Sans"/>
            </a:endParaRPr>
          </a:p>
        </p:txBody>
      </p:sp>
      <p:pic>
        <p:nvPicPr>
          <p:cNvPr id="652" name="Google Shape;652;g64a843b082_0_1819"/>
          <p:cNvPicPr preferRelativeResize="0"/>
          <p:nvPr/>
        </p:nvPicPr>
        <p:blipFill>
          <a:blip r:embed="rId4">
            <a:alphaModFix/>
          </a:blip>
          <a:stretch>
            <a:fillRect/>
          </a:stretch>
        </p:blipFill>
        <p:spPr>
          <a:xfrm>
            <a:off x="6291009" y="442075"/>
            <a:ext cx="5540435" cy="5540435"/>
          </a:xfrm>
          <a:prstGeom prst="rect">
            <a:avLst/>
          </a:prstGeom>
          <a:noFill/>
          <a:ln>
            <a:noFill/>
          </a:ln>
        </p:spPr>
      </p:pic>
      <p:pic>
        <p:nvPicPr>
          <p:cNvPr id="653" name="Google Shape;653;g64a843b082_0_1819"/>
          <p:cNvPicPr preferRelativeResize="0"/>
          <p:nvPr/>
        </p:nvPicPr>
        <p:blipFill>
          <a:blip r:embed="rId5">
            <a:alphaModFix/>
          </a:blip>
          <a:stretch>
            <a:fillRect/>
          </a:stretch>
        </p:blipFill>
        <p:spPr>
          <a:xfrm>
            <a:off x="432567" y="1766133"/>
            <a:ext cx="5032728" cy="468546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64a843b082_0_182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60" name="Google Shape;660;g64a843b082_0_1828"/>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Malas visualizaciones</a:t>
            </a:r>
            <a:endParaRPr/>
          </a:p>
          <a:p>
            <a:pPr marL="0" marR="0" lvl="0" indent="0" algn="l" rtl="0">
              <a:lnSpc>
                <a:spcPct val="100000"/>
              </a:lnSpc>
              <a:spcBef>
                <a:spcPts val="0"/>
              </a:spcBef>
              <a:spcAft>
                <a:spcPts val="0"/>
              </a:spcAft>
              <a:buClr>
                <a:schemeClr val="accent1"/>
              </a:buClr>
              <a:buSzPts val="1500"/>
              <a:buFont typeface="Quattrocento Sans"/>
              <a:buNone/>
            </a:pPr>
            <a:endParaRPr/>
          </a:p>
          <a:p>
            <a:pPr marL="0" marR="0" lvl="0" indent="0" algn="l" rtl="0">
              <a:lnSpc>
                <a:spcPct val="100000"/>
              </a:lnSpc>
              <a:spcBef>
                <a:spcPts val="0"/>
              </a:spcBef>
              <a:spcAft>
                <a:spcPts val="0"/>
              </a:spcAft>
              <a:buClr>
                <a:schemeClr val="accent1"/>
              </a:buClr>
              <a:buSzPts val="1500"/>
              <a:buFont typeface="Quattrocento Sans"/>
              <a:buNone/>
            </a:pPr>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rPr>
              <a:t> </a:t>
            </a:r>
            <a:r>
              <a:rPr lang="es-AR" sz="2400"/>
              <a:t>Data Redundante</a:t>
            </a:r>
            <a:endParaRPr sz="2400"/>
          </a:p>
          <a:p>
            <a:pPr marL="0" marR="0" lvl="0" indent="0" algn="l" rtl="0">
              <a:lnSpc>
                <a:spcPct val="100000"/>
              </a:lnSpc>
              <a:spcBef>
                <a:spcPts val="0"/>
              </a:spcBef>
              <a:spcAft>
                <a:spcPts val="0"/>
              </a:spcAft>
              <a:buClr>
                <a:schemeClr val="accent1"/>
              </a:buClr>
              <a:buSzPts val="1500"/>
              <a:buFont typeface="Quattrocento Sans"/>
              <a:buNone/>
            </a:pPr>
            <a:endParaRPr/>
          </a:p>
        </p:txBody>
      </p:sp>
      <p:pic>
        <p:nvPicPr>
          <p:cNvPr id="661" name="Google Shape;661;g64a843b082_0_1828"/>
          <p:cNvPicPr preferRelativeResize="0"/>
          <p:nvPr/>
        </p:nvPicPr>
        <p:blipFill rotWithShape="1">
          <a:blip r:embed="rId3">
            <a:alphaModFix/>
          </a:blip>
          <a:srcRect l="14329" t="12980" r="12747" b="21821"/>
          <a:stretch/>
        </p:blipFill>
        <p:spPr>
          <a:xfrm>
            <a:off x="4075291" y="1219558"/>
            <a:ext cx="7475100" cy="50121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64a843b082_0_183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Visualización</a:t>
            </a:r>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668" name="Google Shape;668;g64a843b082_0_1835"/>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Bibliotecas</a:t>
            </a:r>
            <a:endParaRPr/>
          </a:p>
          <a:p>
            <a:pPr marL="0" marR="0" lvl="0" indent="0" algn="l" rtl="0">
              <a:lnSpc>
                <a:spcPct val="100000"/>
              </a:lnSpc>
              <a:spcBef>
                <a:spcPts val="0"/>
              </a:spcBef>
              <a:spcAft>
                <a:spcPts val="0"/>
              </a:spcAft>
              <a:buClr>
                <a:schemeClr val="accent1"/>
              </a:buClr>
              <a:buSzPts val="1500"/>
              <a:buFont typeface="Quattrocento Sans"/>
              <a:buNone/>
            </a:pPr>
            <a:endParaRPr/>
          </a:p>
          <a:p>
            <a:pPr marL="0" marR="0" lvl="0" indent="0" algn="ctr" rtl="0">
              <a:lnSpc>
                <a:spcPct val="100000"/>
              </a:lnSpc>
              <a:spcBef>
                <a:spcPts val="0"/>
              </a:spcBef>
              <a:spcAft>
                <a:spcPts val="0"/>
              </a:spcAft>
              <a:buNone/>
            </a:pPr>
            <a:endParaRPr/>
          </a:p>
          <a:p>
            <a:pPr marL="0" marR="0" lvl="0" indent="0" algn="l" rtl="0">
              <a:lnSpc>
                <a:spcPct val="100000"/>
              </a:lnSpc>
              <a:spcBef>
                <a:spcPts val="0"/>
              </a:spcBef>
              <a:spcAft>
                <a:spcPts val="0"/>
              </a:spcAft>
              <a:buClr>
                <a:schemeClr val="accent1"/>
              </a:buClr>
              <a:buSzPts val="1500"/>
              <a:buFont typeface="Quattrocento Sans"/>
              <a:buNone/>
            </a:pPr>
            <a:endParaRPr/>
          </a:p>
        </p:txBody>
      </p:sp>
      <p:sp>
        <p:nvSpPr>
          <p:cNvPr id="669" name="Google Shape;669;g64a843b082_0_1835"/>
          <p:cNvSpPr txBox="1"/>
          <p:nvPr/>
        </p:nvSpPr>
        <p:spPr>
          <a:xfrm>
            <a:off x="630625" y="1612250"/>
            <a:ext cx="10540500" cy="45231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Python</a:t>
            </a:r>
            <a:endParaRPr sz="2400">
              <a:solidFill>
                <a:schemeClr val="accent5"/>
              </a:solidFill>
              <a:latin typeface="Quattrocento Sans"/>
              <a:ea typeface="Quattrocento Sans"/>
              <a:cs typeface="Quattrocento Sans"/>
              <a:sym typeface="Quattrocento Sans"/>
            </a:endParaRPr>
          </a:p>
          <a:p>
            <a:pPr marL="457200" marR="0" lvl="0" indent="-381000" algn="l" rtl="0">
              <a:lnSpc>
                <a:spcPct val="100000"/>
              </a:lnSpc>
              <a:spcBef>
                <a:spcPts val="0"/>
              </a:spcBef>
              <a:spcAft>
                <a:spcPts val="0"/>
              </a:spcAft>
              <a:buClr>
                <a:schemeClr val="accent1"/>
              </a:buClr>
              <a:buSzPts val="2400"/>
              <a:buFont typeface="Quattrocento Sans"/>
              <a:buChar char="&gt;"/>
            </a:pPr>
            <a:r>
              <a:rPr lang="es-AR" sz="2400" u="sng">
                <a:solidFill>
                  <a:schemeClr val="accent2"/>
                </a:solidFill>
                <a:latin typeface="Quattrocento Sans"/>
                <a:ea typeface="Quattrocento Sans"/>
                <a:cs typeface="Quattrocento Sans"/>
                <a:sym typeface="Quattrocento Sans"/>
                <a:hlinkClick r:id="rId3"/>
              </a:rPr>
              <a:t>Matplotlib</a:t>
            </a:r>
            <a:r>
              <a:rPr lang="es-AR" sz="2400">
                <a:solidFill>
                  <a:schemeClr val="accent5"/>
                </a:solidFill>
                <a:latin typeface="Quattrocento Sans"/>
                <a:ea typeface="Quattrocento Sans"/>
                <a:cs typeface="Quattrocento Sans"/>
                <a:sym typeface="Quattrocento Sans"/>
              </a:rPr>
              <a:t>: Biblioteca semejante a la que posee matlab para python. “Matplotlib tries to make easy things easy and hard things possible”.</a:t>
            </a:r>
            <a:endParaRPr sz="2400">
              <a:solidFill>
                <a:schemeClr val="accent5"/>
              </a:solidFill>
              <a:latin typeface="Quattrocento Sans"/>
              <a:ea typeface="Quattrocento Sans"/>
              <a:cs typeface="Quattrocento Sans"/>
              <a:sym typeface="Quattrocento Sans"/>
            </a:endParaRPr>
          </a:p>
          <a:p>
            <a:pPr marL="457200" marR="0" lvl="0" indent="-381000" algn="l" rtl="0">
              <a:lnSpc>
                <a:spcPct val="100000"/>
              </a:lnSpc>
              <a:spcBef>
                <a:spcPts val="0"/>
              </a:spcBef>
              <a:spcAft>
                <a:spcPts val="0"/>
              </a:spcAft>
              <a:buClr>
                <a:schemeClr val="accent1"/>
              </a:buClr>
              <a:buSzPts val="2400"/>
              <a:buFont typeface="Quattrocento Sans"/>
              <a:buChar char="&gt;"/>
            </a:pPr>
            <a:r>
              <a:rPr lang="es-AR" sz="2400" u="sng">
                <a:solidFill>
                  <a:schemeClr val="accent2"/>
                </a:solidFill>
                <a:latin typeface="Quattrocento Sans"/>
                <a:ea typeface="Quattrocento Sans"/>
                <a:cs typeface="Quattrocento Sans"/>
                <a:sym typeface="Quattrocento Sans"/>
                <a:hlinkClick r:id="rId4"/>
              </a:rPr>
              <a:t>Seaborn</a:t>
            </a:r>
            <a:r>
              <a:rPr lang="es-AR" sz="2400">
                <a:solidFill>
                  <a:schemeClr val="accent5"/>
                </a:solidFill>
                <a:latin typeface="Quattrocento Sans"/>
                <a:ea typeface="Quattrocento Sans"/>
                <a:cs typeface="Quattrocento Sans"/>
                <a:sym typeface="Quattrocento Sans"/>
              </a:rPr>
              <a:t>: Pydata. Basada  en Dataframes. Librería de más alto nivel que matploblib.</a:t>
            </a:r>
            <a:endParaRPr sz="2400">
              <a:solidFill>
                <a:schemeClr val="accent5"/>
              </a:solidFill>
              <a:latin typeface="Quattrocento Sans"/>
              <a:ea typeface="Quattrocento Sans"/>
              <a:cs typeface="Quattrocento Sans"/>
              <a:sym typeface="Quattrocento Sans"/>
            </a:endParaRPr>
          </a:p>
          <a:p>
            <a:pPr marL="457200" marR="0" lvl="0" indent="-381000" algn="l" rtl="0">
              <a:lnSpc>
                <a:spcPct val="100000"/>
              </a:lnSpc>
              <a:spcBef>
                <a:spcPts val="0"/>
              </a:spcBef>
              <a:spcAft>
                <a:spcPts val="0"/>
              </a:spcAft>
              <a:buClr>
                <a:schemeClr val="accent1"/>
              </a:buClr>
              <a:buSzPts val="2400"/>
              <a:buFont typeface="Quattrocento Sans"/>
              <a:buChar char="&gt;"/>
            </a:pPr>
            <a:r>
              <a:rPr lang="es-AR" sz="2400" u="sng">
                <a:solidFill>
                  <a:schemeClr val="accent2"/>
                </a:solidFill>
                <a:latin typeface="Quattrocento Sans"/>
                <a:ea typeface="Quattrocento Sans"/>
                <a:cs typeface="Quattrocento Sans"/>
                <a:sym typeface="Quattrocento Sans"/>
                <a:hlinkClick r:id="rId5"/>
              </a:rPr>
              <a:t>Bokeh</a:t>
            </a:r>
            <a:r>
              <a:rPr lang="es-AR" sz="2400">
                <a:solidFill>
                  <a:schemeClr val="accent5"/>
                </a:solidFill>
                <a:latin typeface="Quattrocento Sans"/>
                <a:ea typeface="Quattrocento Sans"/>
                <a:cs typeface="Quattrocento Sans"/>
                <a:sym typeface="Quattrocento Sans"/>
              </a:rPr>
              <a:t>: Pydata. Biblioteca de gráficos interactiva.</a:t>
            </a:r>
            <a:endParaRPr sz="2400">
              <a:solidFill>
                <a:schemeClr val="accent5"/>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R</a:t>
            </a:r>
            <a:endParaRPr sz="2400">
              <a:solidFill>
                <a:schemeClr val="accent5"/>
              </a:solidFill>
              <a:latin typeface="Quattrocento Sans"/>
              <a:ea typeface="Quattrocento Sans"/>
              <a:cs typeface="Quattrocento Sans"/>
              <a:sym typeface="Quattrocento Sans"/>
            </a:endParaRPr>
          </a:p>
          <a:p>
            <a:pPr marL="457200" lvl="0" indent="-381000" algn="l" rtl="0">
              <a:spcBef>
                <a:spcPts val="0"/>
              </a:spcBef>
              <a:spcAft>
                <a:spcPts val="0"/>
              </a:spcAft>
              <a:buClr>
                <a:schemeClr val="accent1"/>
              </a:buClr>
              <a:buSzPts val="2400"/>
              <a:buFont typeface="Quattrocento Sans"/>
              <a:buChar char="&gt;"/>
            </a:pPr>
            <a:r>
              <a:rPr lang="es-AR" sz="2400" u="sng">
                <a:solidFill>
                  <a:schemeClr val="hlink"/>
                </a:solidFill>
                <a:latin typeface="Quattrocento Sans"/>
                <a:ea typeface="Quattrocento Sans"/>
                <a:cs typeface="Quattrocento Sans"/>
                <a:sym typeface="Quattrocento Sans"/>
                <a:hlinkClick r:id="rId6"/>
              </a:rPr>
              <a:t>GGPlot</a:t>
            </a:r>
            <a:r>
              <a:rPr lang="es-AR" sz="2400">
                <a:solidFill>
                  <a:schemeClr val="accent5"/>
                </a:solidFill>
                <a:latin typeface="Quattrocento Sans"/>
                <a:ea typeface="Quattrocento Sans"/>
                <a:cs typeface="Quattrocento Sans"/>
                <a:sym typeface="Quattrocento Sans"/>
              </a:rPr>
              <a:t>: </a:t>
            </a:r>
            <a:endParaRPr sz="2400">
              <a:solidFill>
                <a:schemeClr val="accent5"/>
              </a:solidFill>
              <a:latin typeface="Quattrocento Sans"/>
              <a:ea typeface="Quattrocento Sans"/>
              <a:cs typeface="Quattrocento Sans"/>
              <a:sym typeface="Quattrocento Sans"/>
            </a:endParaRPr>
          </a:p>
          <a:p>
            <a:pPr marL="457200" lvl="0" indent="-381000" algn="l" rtl="0">
              <a:spcBef>
                <a:spcPts val="0"/>
              </a:spcBef>
              <a:spcAft>
                <a:spcPts val="0"/>
              </a:spcAft>
              <a:buClr>
                <a:schemeClr val="accent5"/>
              </a:buClr>
              <a:buSzPts val="2400"/>
              <a:buFont typeface="Quattrocento Sans"/>
              <a:buChar char="&gt;"/>
            </a:pPr>
            <a:r>
              <a:rPr lang="es-AR" sz="2400" u="sng">
                <a:solidFill>
                  <a:schemeClr val="hlink"/>
                </a:solidFill>
                <a:latin typeface="Quattrocento Sans"/>
                <a:ea typeface="Quattrocento Sans"/>
                <a:cs typeface="Quattrocento Sans"/>
                <a:sym typeface="Quattrocento Sans"/>
                <a:hlinkClick r:id="rId7"/>
              </a:rPr>
              <a:t>Shiny</a:t>
            </a:r>
            <a:r>
              <a:rPr lang="es-AR" sz="2400">
                <a:solidFill>
                  <a:schemeClr val="accent5"/>
                </a:solidFill>
                <a:latin typeface="Quattrocento Sans"/>
                <a:ea typeface="Quattrocento Sans"/>
                <a:cs typeface="Quattrocento Sans"/>
                <a:sym typeface="Quattrocento Sans"/>
              </a:rPr>
              <a:t>: Biblioteca de gráficos interactiva</a:t>
            </a:r>
            <a:endParaRPr sz="2400">
              <a:solidFill>
                <a:schemeClr val="accent5"/>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6"/>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676" name="Google Shape;676;p26"/>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Principios de visualización de Tufte</a:t>
            </a:r>
            <a:endParaRPr sz="1733" b="0" i="0" u="none" strike="noStrike" cap="none">
              <a:solidFill>
                <a:srgbClr val="393939"/>
              </a:solidFill>
              <a:latin typeface="Quattrocento Sans"/>
              <a:ea typeface="Quattrocento Sans"/>
              <a:cs typeface="Quattrocento Sans"/>
              <a:sym typeface="Quattrocento Sans"/>
            </a:endParaRPr>
          </a:p>
        </p:txBody>
      </p:sp>
      <p:pic>
        <p:nvPicPr>
          <p:cNvPr id="677" name="Google Shape;677;p26"/>
          <p:cNvPicPr preferRelativeResize="0"/>
          <p:nvPr/>
        </p:nvPicPr>
        <p:blipFill rotWithShape="1">
          <a:blip r:embed="rId3">
            <a:alphaModFix/>
          </a:blip>
          <a:srcRect/>
          <a:stretch/>
        </p:blipFill>
        <p:spPr>
          <a:xfrm>
            <a:off x="6447225" y="1315201"/>
            <a:ext cx="5465401" cy="3088532"/>
          </a:xfrm>
          <a:prstGeom prst="rect">
            <a:avLst/>
          </a:prstGeom>
          <a:noFill/>
          <a:ln>
            <a:noFill/>
          </a:ln>
        </p:spPr>
      </p:pic>
      <p:sp>
        <p:nvSpPr>
          <p:cNvPr id="678" name="Google Shape;678;p26"/>
          <p:cNvSpPr txBox="1"/>
          <p:nvPr/>
        </p:nvSpPr>
        <p:spPr>
          <a:xfrm>
            <a:off x="239175" y="1315200"/>
            <a:ext cx="6900900" cy="4820400"/>
          </a:xfrm>
          <a:prstGeom prst="rect">
            <a:avLst/>
          </a:prstGeom>
          <a:noFill/>
          <a:ln>
            <a:noFill/>
          </a:ln>
        </p:spPr>
        <p:txBody>
          <a:bodyPr spcFirstLastPara="1" wrap="square" lIns="91425" tIns="45700" rIns="91425" bIns="45700" anchor="t" anchorCtr="0">
            <a:noAutofit/>
          </a:bodyPr>
          <a:lstStyle/>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Comunicar ideas complejas con claridad, precisión y eficiencia </a:t>
            </a:r>
            <a:endParaRPr sz="2400" b="0" i="0" u="none" strike="noStrike" cap="none">
              <a:solidFill>
                <a:schemeClr val="accent5"/>
              </a:solidFill>
              <a:latin typeface="Quattrocento Sans"/>
              <a:ea typeface="Quattrocento Sans"/>
              <a:cs typeface="Quattrocento Sans"/>
              <a:sym typeface="Quattrocento Sans"/>
            </a:endParaRPr>
          </a:p>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Mostrar datos verdaderos sin distorsionarlos</a:t>
            </a:r>
            <a:endParaRPr sz="2400" b="0" i="0" u="none" strike="noStrike" cap="none">
              <a:solidFill>
                <a:schemeClr val="accent5"/>
              </a:solidFill>
              <a:latin typeface="Quattrocento Sans"/>
              <a:ea typeface="Quattrocento Sans"/>
              <a:cs typeface="Quattrocento Sans"/>
              <a:sym typeface="Quattrocento Sans"/>
            </a:endParaRPr>
          </a:p>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Servir a un propósito claro</a:t>
            </a:r>
            <a:endParaRPr sz="2400" b="0" i="0" u="none" strike="noStrike" cap="none">
              <a:solidFill>
                <a:schemeClr val="accent5"/>
              </a:solidFill>
              <a:latin typeface="Quattrocento Sans"/>
              <a:ea typeface="Quattrocento Sans"/>
              <a:cs typeface="Quattrocento Sans"/>
              <a:sym typeface="Quattrocento Sans"/>
            </a:endParaRPr>
          </a:p>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Focalizar en el contenido</a:t>
            </a:r>
            <a:endParaRPr sz="2400" b="0" i="0" u="none" strike="noStrike" cap="none">
              <a:solidFill>
                <a:schemeClr val="accent5"/>
              </a:solidFill>
              <a:latin typeface="Quattrocento Sans"/>
              <a:ea typeface="Quattrocento Sans"/>
              <a:cs typeface="Quattrocento Sans"/>
              <a:sym typeface="Quattrocento Sans"/>
            </a:endParaRPr>
          </a:p>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Revelar los datos en diferentes niveles de detalle</a:t>
            </a:r>
            <a:endParaRPr sz="2400" b="0" i="0" u="none" strike="noStrike" cap="none">
              <a:solidFill>
                <a:schemeClr val="accent5"/>
              </a:solidFill>
              <a:latin typeface="Quattrocento Sans"/>
              <a:ea typeface="Quattrocento Sans"/>
              <a:cs typeface="Quattrocento Sans"/>
              <a:sym typeface="Quattrocento Sans"/>
            </a:endParaRPr>
          </a:p>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Permitir entender sets de datos masivos</a:t>
            </a:r>
            <a:endParaRPr sz="2400" b="0" i="0" u="none" strike="noStrike" cap="none">
              <a:solidFill>
                <a:schemeClr val="accent5"/>
              </a:solidFill>
              <a:latin typeface="Quattrocento Sans"/>
              <a:ea typeface="Quattrocento Sans"/>
              <a:cs typeface="Quattrocento Sans"/>
              <a:sym typeface="Quattrocento Sans"/>
            </a:endParaRPr>
          </a:p>
          <a:p>
            <a:pPr marL="179999"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0" i="0" u="none" strike="noStrike" cap="none">
                <a:solidFill>
                  <a:schemeClr val="accent5"/>
                </a:solidFill>
                <a:latin typeface="Quattrocento Sans"/>
                <a:ea typeface="Quattrocento Sans"/>
                <a:cs typeface="Quattrocento Sans"/>
                <a:sym typeface="Quattrocento Sans"/>
              </a:rPr>
              <a:t>Tener foco en la funcionalidad</a:t>
            </a:r>
            <a:endParaRPr sz="2400" b="0" i="0" u="none" strike="noStrike" cap="none">
              <a:solidFill>
                <a:srgbClr val="393939"/>
              </a:solidFill>
              <a:latin typeface="Quattrocento Sans"/>
              <a:ea typeface="Quattrocento Sans"/>
              <a:cs typeface="Quattrocento Sans"/>
              <a:sym typeface="Quattrocento Sans"/>
            </a:endParaRPr>
          </a:p>
          <a:p>
            <a:pPr marL="179999"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179999" marR="0" lvl="0"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27"/>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685" name="Google Shape;685;p27"/>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Gráfico de barras</a:t>
            </a:r>
            <a:endParaRPr sz="1733" b="0" i="0" u="none" strike="noStrike" cap="none">
              <a:solidFill>
                <a:srgbClr val="393939"/>
              </a:solidFill>
              <a:latin typeface="Quattrocento Sans"/>
              <a:ea typeface="Quattrocento Sans"/>
              <a:cs typeface="Quattrocento Sans"/>
              <a:sym typeface="Quattrocento Sans"/>
            </a:endParaRPr>
          </a:p>
        </p:txBody>
      </p:sp>
      <p:sp>
        <p:nvSpPr>
          <p:cNvPr id="686" name="Google Shape;686;p27"/>
          <p:cNvSpPr txBox="1"/>
          <p:nvPr/>
        </p:nvSpPr>
        <p:spPr>
          <a:xfrm>
            <a:off x="6653050" y="1430325"/>
            <a:ext cx="4553700" cy="4316700"/>
          </a:xfrm>
          <a:prstGeom prst="rect">
            <a:avLst/>
          </a:prstGeom>
          <a:noFill/>
          <a:ln>
            <a:noFill/>
          </a:ln>
        </p:spPr>
        <p:txBody>
          <a:bodyPr spcFirstLastPara="1" wrap="square" lIns="91425" tIns="45700" rIns="91425" bIns="45700" anchor="t" anchorCtr="0">
            <a:noAutofit/>
          </a:bodyPr>
          <a:lstStyle/>
          <a:p>
            <a:pPr marL="0" marR="0" lvl="0" indent="-129540" algn="l" rtl="0">
              <a:lnSpc>
                <a:spcPct val="100000"/>
              </a:lnSpc>
              <a:spcBef>
                <a:spcPts val="933"/>
              </a:spcBef>
              <a:spcAft>
                <a:spcPts val="0"/>
              </a:spcAft>
              <a:buClr>
                <a:schemeClr val="accent1"/>
              </a:buClr>
              <a:buSzPts val="2040"/>
              <a:buFont typeface="Quattrocento Sans"/>
              <a:buChar char="&gt;"/>
            </a:pPr>
            <a:r>
              <a:rPr lang="es-AR" sz="2400" b="0" i="0" u="none" strike="noStrike" cap="none">
                <a:solidFill>
                  <a:srgbClr val="393939"/>
                </a:solidFill>
                <a:latin typeface="Quattrocento Sans"/>
                <a:ea typeface="Quattrocento Sans"/>
                <a:cs typeface="Quattrocento Sans"/>
                <a:sym typeface="Quattrocento Sans"/>
              </a:rPr>
              <a:t>Una de las variables debe ser categórica.</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0"/>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A</a:t>
            </a:r>
            <a:r>
              <a:rPr lang="es-AR" sz="2400" b="0" i="0" u="none" strike="noStrike" cap="none">
                <a:solidFill>
                  <a:schemeClr val="accent5"/>
                </a:solidFill>
                <a:latin typeface="Quattrocento Sans"/>
                <a:ea typeface="Quattrocento Sans"/>
                <a:cs typeface="Quattrocento Sans"/>
                <a:sym typeface="Quattrocento Sans"/>
              </a:rPr>
              <a:t>mbos ejes deben comenzar en cero.</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0"/>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C</a:t>
            </a:r>
            <a:r>
              <a:rPr lang="es-AR" sz="2400" b="0" i="0" u="none" strike="noStrike" cap="none">
                <a:solidFill>
                  <a:schemeClr val="accent5"/>
                </a:solidFill>
                <a:latin typeface="Quattrocento Sans"/>
                <a:ea typeface="Quattrocento Sans"/>
                <a:cs typeface="Quattrocento Sans"/>
                <a:sym typeface="Quattrocento Sans"/>
              </a:rPr>
              <a:t>uando se tiene más de una variable categórica se pueden usar barras apiladas o contiguas.</a:t>
            </a:r>
            <a:endParaRPr sz="24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228600"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pic>
        <p:nvPicPr>
          <p:cNvPr id="687" name="Google Shape;687;p27"/>
          <p:cNvPicPr preferRelativeResize="0"/>
          <p:nvPr/>
        </p:nvPicPr>
        <p:blipFill rotWithShape="1">
          <a:blip r:embed="rId3">
            <a:alphaModFix/>
          </a:blip>
          <a:srcRect l="24287" t="27471" r="39074" b="23296"/>
          <a:stretch/>
        </p:blipFill>
        <p:spPr>
          <a:xfrm>
            <a:off x="433575" y="1491200"/>
            <a:ext cx="5820100" cy="4399326"/>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28"/>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694" name="Google Shape;694;p28"/>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Histogramas</a:t>
            </a:r>
            <a:endParaRPr sz="1733" b="0" i="0" u="none" strike="noStrike" cap="none">
              <a:solidFill>
                <a:srgbClr val="393939"/>
              </a:solidFill>
              <a:latin typeface="Quattrocento Sans"/>
              <a:ea typeface="Quattrocento Sans"/>
              <a:cs typeface="Quattrocento Sans"/>
              <a:sym typeface="Quattrocento Sans"/>
            </a:endParaRPr>
          </a:p>
        </p:txBody>
      </p:sp>
      <p:sp>
        <p:nvSpPr>
          <p:cNvPr id="695" name="Google Shape;695;p28"/>
          <p:cNvSpPr txBox="1"/>
          <p:nvPr/>
        </p:nvSpPr>
        <p:spPr>
          <a:xfrm>
            <a:off x="6407625" y="1430325"/>
            <a:ext cx="5193300" cy="47052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933"/>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Sirven para mostrar la distribución de una determinada variable, es decir, la cantidad de veces que la variable toma determinados valores.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El eje x siempre es numérico.</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No hay espacios entre las barras.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El eje y siempre representa una cantidad.</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Es importante determinar el tamaño y la cantidad de los intervalos (bins).</a:t>
            </a:r>
            <a:endParaRPr sz="2400" b="0" i="0" u="none" strike="noStrike" cap="none">
              <a:solidFill>
                <a:srgbClr val="393939"/>
              </a:solidFill>
              <a:latin typeface="Quattrocento Sans"/>
              <a:ea typeface="Quattrocento Sans"/>
              <a:cs typeface="Quattrocento Sans"/>
              <a:sym typeface="Quattrocento Sans"/>
            </a:endParaRPr>
          </a:p>
          <a:p>
            <a:pPr marL="228600"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pic>
        <p:nvPicPr>
          <p:cNvPr id="696" name="Google Shape;696;p28"/>
          <p:cNvPicPr preferRelativeResize="0"/>
          <p:nvPr/>
        </p:nvPicPr>
        <p:blipFill rotWithShape="1">
          <a:blip r:embed="rId3">
            <a:alphaModFix/>
          </a:blip>
          <a:srcRect l="22640" t="39948" r="37624" b="7439"/>
          <a:stretch/>
        </p:blipFill>
        <p:spPr>
          <a:xfrm>
            <a:off x="420425" y="1430325"/>
            <a:ext cx="5987204" cy="4459250"/>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9"/>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pic>
        <p:nvPicPr>
          <p:cNvPr id="703" name="Google Shape;703;p29"/>
          <p:cNvPicPr preferRelativeResize="0"/>
          <p:nvPr/>
        </p:nvPicPr>
        <p:blipFill rotWithShape="1">
          <a:blip r:embed="rId3">
            <a:alphaModFix/>
          </a:blip>
          <a:srcRect l="3034" t="3016" r="6924"/>
          <a:stretch/>
        </p:blipFill>
        <p:spPr>
          <a:xfrm>
            <a:off x="315375" y="1315200"/>
            <a:ext cx="6017176" cy="4890475"/>
          </a:xfrm>
          <a:prstGeom prst="rect">
            <a:avLst/>
          </a:prstGeom>
          <a:noFill/>
          <a:ln>
            <a:noFill/>
          </a:ln>
        </p:spPr>
      </p:pic>
      <p:sp>
        <p:nvSpPr>
          <p:cNvPr id="704" name="Google Shape;704;p29"/>
          <p:cNvSpPr txBox="1"/>
          <p:nvPr/>
        </p:nvSpPr>
        <p:spPr>
          <a:xfrm>
            <a:off x="6653050" y="1430325"/>
            <a:ext cx="4553700" cy="43167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Ambas variables X e Y deben ser numéricas.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Sirve para dar una idea de la dependencia que existe entre las variables y de sus características.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Se le puede agregar dimensiones controlando el color de los puntos.</a:t>
            </a:r>
            <a:endParaRPr sz="24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228600"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705" name="Google Shape;705;p29"/>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Scatter plots</a:t>
            </a:r>
            <a:endParaRPr sz="1733"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64a843b082_0_269"/>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393" name="Google Shape;393;g64a843b082_0_269"/>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¿Qué es Machine Learning?</a:t>
            </a:r>
            <a:endParaRPr sz="1700" b="0" i="0" u="none" strike="noStrike" cap="none">
              <a:solidFill>
                <a:srgbClr val="393939"/>
              </a:solidFill>
              <a:latin typeface="Quattrocento Sans"/>
              <a:ea typeface="Quattrocento Sans"/>
              <a:cs typeface="Quattrocento Sans"/>
              <a:sym typeface="Quattrocento Sans"/>
            </a:endParaRPr>
          </a:p>
        </p:txBody>
      </p:sp>
      <p:pic>
        <p:nvPicPr>
          <p:cNvPr id="394" name="Google Shape;394;g64a843b082_0_269"/>
          <p:cNvPicPr preferRelativeResize="0"/>
          <p:nvPr/>
        </p:nvPicPr>
        <p:blipFill>
          <a:blip r:embed="rId3">
            <a:alphaModFix/>
          </a:blip>
          <a:stretch>
            <a:fillRect/>
          </a:stretch>
        </p:blipFill>
        <p:spPr>
          <a:xfrm>
            <a:off x="6229435" y="1219542"/>
            <a:ext cx="5723233" cy="3708600"/>
          </a:xfrm>
          <a:prstGeom prst="rect">
            <a:avLst/>
          </a:prstGeom>
          <a:noFill/>
          <a:ln>
            <a:noFill/>
          </a:ln>
        </p:spPr>
      </p:pic>
      <p:sp>
        <p:nvSpPr>
          <p:cNvPr id="395" name="Google Shape;395;g64a843b082_0_269"/>
          <p:cNvSpPr txBox="1"/>
          <p:nvPr/>
        </p:nvSpPr>
        <p:spPr>
          <a:xfrm>
            <a:off x="396600" y="1315300"/>
            <a:ext cx="5436900" cy="4804800"/>
          </a:xfrm>
          <a:prstGeom prst="rect">
            <a:avLst/>
          </a:prstGeom>
          <a:noFill/>
          <a:ln>
            <a:noFill/>
          </a:ln>
        </p:spPr>
        <p:txBody>
          <a:bodyPr spcFirstLastPara="1" wrap="square" lIns="91425" tIns="45700" rIns="91425" bIns="45700" anchor="t" anchorCtr="0">
            <a:noAutofit/>
          </a:bodyPr>
          <a:lstStyle/>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Es una subárea de la AI que se encarga de crear programas que aprenden e infieren un resultado a partir de los datos.</a:t>
            </a:r>
            <a:endParaRPr sz="2200" b="1">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Son interesantes por su potencia a la hora de detectar patrones, automatizar tareas complejas y toma de decisiones.</a:t>
            </a:r>
            <a:endParaRPr sz="2200" b="1">
              <a:solidFill>
                <a:schemeClr val="accent5"/>
              </a:solidFill>
              <a:latin typeface="Quattrocento Sans"/>
              <a:ea typeface="Quattrocento Sans"/>
              <a:cs typeface="Quattrocento Sans"/>
              <a:sym typeface="Quattrocento Sans"/>
            </a:endParaRPr>
          </a:p>
          <a:p>
            <a:pPr marL="457200" lvl="0" indent="-368300" algn="l" rtl="0">
              <a:lnSpc>
                <a:spcPct val="80000"/>
              </a:lnSpc>
              <a:spcBef>
                <a:spcPts val="90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Basado en matemática: estadística, cálculo, matrices, etc.</a:t>
            </a:r>
            <a:endParaRPr sz="2200" b="1">
              <a:solidFill>
                <a:schemeClr val="accent5"/>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0"/>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712" name="Google Shape;712;p30"/>
          <p:cNvSpPr txBox="1"/>
          <p:nvPr/>
        </p:nvSpPr>
        <p:spPr>
          <a:xfrm>
            <a:off x="7738250" y="1430325"/>
            <a:ext cx="4333800" cy="4316700"/>
          </a:xfrm>
          <a:prstGeom prst="rect">
            <a:avLst/>
          </a:prstGeom>
          <a:noFill/>
          <a:ln>
            <a:noFill/>
          </a:ln>
        </p:spPr>
        <p:txBody>
          <a:bodyPr spcFirstLastPara="1" wrap="square" lIns="91425" tIns="45700" rIns="91425" bIns="45700" anchor="t" anchorCtr="0">
            <a:noAutofit/>
          </a:bodyPr>
          <a:lstStyle/>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Sirve principalmente para representar series temporales.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El eje X debe representar (casi) siempre el tiempo.</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La variable Y es siempre ordinal. Por lo general es numérica pero puede ser también categórica</a:t>
            </a:r>
            <a:endParaRPr sz="24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228600"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713" name="Google Shape;713;p30"/>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Gráficos de líneas</a:t>
            </a:r>
            <a:endParaRPr sz="1733" b="0" i="0" u="none" strike="noStrike" cap="none">
              <a:solidFill>
                <a:srgbClr val="393939"/>
              </a:solidFill>
              <a:latin typeface="Quattrocento Sans"/>
              <a:ea typeface="Quattrocento Sans"/>
              <a:cs typeface="Quattrocento Sans"/>
              <a:sym typeface="Quattrocento Sans"/>
            </a:endParaRPr>
          </a:p>
        </p:txBody>
      </p:sp>
      <p:pic>
        <p:nvPicPr>
          <p:cNvPr id="714" name="Google Shape;714;p30"/>
          <p:cNvPicPr preferRelativeResize="0"/>
          <p:nvPr/>
        </p:nvPicPr>
        <p:blipFill rotWithShape="1">
          <a:blip r:embed="rId3">
            <a:alphaModFix/>
          </a:blip>
          <a:srcRect l="26740" t="45937" r="21816" b="3474"/>
          <a:stretch/>
        </p:blipFill>
        <p:spPr>
          <a:xfrm>
            <a:off x="239175" y="1524025"/>
            <a:ext cx="7434548" cy="4112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31"/>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721" name="Google Shape;721;p31"/>
          <p:cNvSpPr txBox="1"/>
          <p:nvPr/>
        </p:nvSpPr>
        <p:spPr>
          <a:xfrm>
            <a:off x="6437575" y="1430325"/>
            <a:ext cx="5281800" cy="43167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Son una variante de los gráficos de línea en donde se muestra el área debajo de cada curva de manera proporcional.</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A diferencia del gráfico de líneas, se presentan todas las categorías apiladas.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El valor de la categoría más grande es en realidad la sumatoria de todas las categorías.</a:t>
            </a:r>
            <a:endParaRPr sz="24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228600"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722" name="Google Shape;722;p31"/>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Gráficos de área</a:t>
            </a:r>
            <a:endParaRPr sz="1733" b="0" i="0" u="none" strike="noStrike" cap="none">
              <a:solidFill>
                <a:srgbClr val="393939"/>
              </a:solidFill>
              <a:latin typeface="Quattrocento Sans"/>
              <a:ea typeface="Quattrocento Sans"/>
              <a:cs typeface="Quattrocento Sans"/>
              <a:sym typeface="Quattrocento Sans"/>
            </a:endParaRPr>
          </a:p>
        </p:txBody>
      </p:sp>
      <p:pic>
        <p:nvPicPr>
          <p:cNvPr id="723" name="Google Shape;723;p31"/>
          <p:cNvPicPr preferRelativeResize="0"/>
          <p:nvPr/>
        </p:nvPicPr>
        <p:blipFill rotWithShape="1">
          <a:blip r:embed="rId3">
            <a:alphaModFix/>
          </a:blip>
          <a:srcRect l="4889" t="9779" r="7019"/>
          <a:stretch/>
        </p:blipFill>
        <p:spPr>
          <a:xfrm>
            <a:off x="472975" y="1747350"/>
            <a:ext cx="5857625" cy="3999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2"/>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730" name="Google Shape;730;p32"/>
          <p:cNvSpPr txBox="1"/>
          <p:nvPr/>
        </p:nvSpPr>
        <p:spPr>
          <a:xfrm>
            <a:off x="6146425" y="1430325"/>
            <a:ext cx="5060400" cy="45870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Sirve para analizar la correlación entre variables.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Es una matriz en donde cada celda muestra el valor de la variable X para ese punto de la variable Y.</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Se suele usar colores oscuros para los valores más altos y colores claros para los valores bajos.</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Las celdas pueden además mostrar sus valores numéricos.</a:t>
            </a:r>
            <a:endParaRPr sz="24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228600" marR="0" lvl="1" indent="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731" name="Google Shape;731;p32"/>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Heatmap</a:t>
            </a:r>
            <a:endParaRPr sz="1733" b="0" i="0" u="none" strike="noStrike" cap="none">
              <a:solidFill>
                <a:srgbClr val="393939"/>
              </a:solidFill>
              <a:latin typeface="Quattrocento Sans"/>
              <a:ea typeface="Quattrocento Sans"/>
              <a:cs typeface="Quattrocento Sans"/>
              <a:sym typeface="Quattrocento Sans"/>
            </a:endParaRPr>
          </a:p>
        </p:txBody>
      </p:sp>
      <p:pic>
        <p:nvPicPr>
          <p:cNvPr id="732" name="Google Shape;732;p32"/>
          <p:cNvPicPr preferRelativeResize="0"/>
          <p:nvPr/>
        </p:nvPicPr>
        <p:blipFill rotWithShape="1">
          <a:blip r:embed="rId3">
            <a:alphaModFix/>
          </a:blip>
          <a:srcRect l="1487" t="1224"/>
          <a:stretch/>
        </p:blipFill>
        <p:spPr>
          <a:xfrm>
            <a:off x="239175" y="1430325"/>
            <a:ext cx="5754850" cy="4719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33"/>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Visualizaciones con Matplotlib</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739" name="Google Shape;739;p33"/>
          <p:cNvSpPr txBox="1"/>
          <p:nvPr/>
        </p:nvSpPr>
        <p:spPr>
          <a:xfrm>
            <a:off x="6374375" y="1219550"/>
            <a:ext cx="5570700" cy="5139000"/>
          </a:xfrm>
          <a:prstGeom prst="rect">
            <a:avLst/>
          </a:prstGeom>
          <a:noFill/>
          <a:ln>
            <a:noFill/>
          </a:ln>
        </p:spPr>
        <p:txBody>
          <a:bodyPr spcFirstLastPara="1" wrap="square" lIns="91425" tIns="45700" rIns="91425" bIns="45700" anchor="t" anchorCtr="0">
            <a:noAutofit/>
          </a:bodyPr>
          <a:lstStyle/>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Sirve para visualizar la distribución de una variable numérica.</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Se usa para comparar la distribución de la variable numérica de acuerdo a una variable categórica mostrando varios boxplots uno al lado del otro.</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Cada caja contiene el 50% de los datos y la línea horizontal representa la media.</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15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Las líneas punteadas que salen hacia arriba y hacia abajo representan los máximos y mínimos respectivamente.</a:t>
            </a:r>
            <a:endParaRPr sz="2400" b="0" i="0" u="none" strike="noStrike" cap="none">
              <a:solidFill>
                <a:srgbClr val="393939"/>
              </a:solidFill>
              <a:latin typeface="Quattrocento Sans"/>
              <a:ea typeface="Quattrocento Sans"/>
              <a:cs typeface="Quattrocento Sans"/>
              <a:sym typeface="Quattrocento Sans"/>
            </a:endParaRPr>
          </a:p>
        </p:txBody>
      </p:sp>
      <p:sp>
        <p:nvSpPr>
          <p:cNvPr id="740" name="Google Shape;740;p33"/>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Boxplot</a:t>
            </a:r>
            <a:endParaRPr sz="1733" b="0" i="0" u="none" strike="noStrike" cap="none">
              <a:solidFill>
                <a:srgbClr val="393939"/>
              </a:solidFill>
              <a:latin typeface="Quattrocento Sans"/>
              <a:ea typeface="Quattrocento Sans"/>
              <a:cs typeface="Quattrocento Sans"/>
              <a:sym typeface="Quattrocento Sans"/>
            </a:endParaRPr>
          </a:p>
        </p:txBody>
      </p:sp>
      <p:pic>
        <p:nvPicPr>
          <p:cNvPr id="741" name="Google Shape;741;p33"/>
          <p:cNvPicPr preferRelativeResize="0"/>
          <p:nvPr/>
        </p:nvPicPr>
        <p:blipFill rotWithShape="1">
          <a:blip r:embed="rId3">
            <a:alphaModFix/>
          </a:blip>
          <a:srcRect t="4131" r="7825"/>
          <a:stretch/>
        </p:blipFill>
        <p:spPr>
          <a:xfrm>
            <a:off x="0" y="1219550"/>
            <a:ext cx="6298183" cy="4937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64a843b082_0_165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b="1" i="0" u="none" strike="noStrike" cap="none">
                <a:solidFill>
                  <a:schemeClr val="accent1"/>
                </a:solidFill>
                <a:latin typeface="Quattrocento Sans"/>
                <a:ea typeface="Quattrocento Sans"/>
                <a:cs typeface="Quattrocento Sans"/>
                <a:sym typeface="Quattrocento Sans"/>
              </a:rPr>
              <a:t>Visualizaciones con Matplotlib</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748" name="Google Shape;748;g64a843b082_0_1658"/>
          <p:cNvSpPr txBox="1">
            <a:spLocks noGrp="1"/>
          </p:cNvSpPr>
          <p:nvPr>
            <p:ph type="body" idx="2"/>
          </p:nvPr>
        </p:nvSpPr>
        <p:spPr>
          <a:xfrm>
            <a:off x="239259" y="60459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Diagrama de violín</a:t>
            </a:r>
            <a:endParaRPr sz="1700" b="0" i="0" u="none" strike="noStrike" cap="none">
              <a:solidFill>
                <a:srgbClr val="393939"/>
              </a:solidFill>
              <a:latin typeface="Quattrocento Sans"/>
              <a:ea typeface="Quattrocento Sans"/>
              <a:cs typeface="Quattrocento Sans"/>
              <a:sym typeface="Quattrocento Sans"/>
            </a:endParaRPr>
          </a:p>
        </p:txBody>
      </p:sp>
      <p:pic>
        <p:nvPicPr>
          <p:cNvPr id="749" name="Google Shape;749;g64a843b082_0_1658"/>
          <p:cNvPicPr preferRelativeResize="0"/>
          <p:nvPr/>
        </p:nvPicPr>
        <p:blipFill>
          <a:blip r:embed="rId3">
            <a:alphaModFix/>
          </a:blip>
          <a:stretch>
            <a:fillRect/>
          </a:stretch>
        </p:blipFill>
        <p:spPr>
          <a:xfrm>
            <a:off x="5650375" y="724583"/>
            <a:ext cx="6302300" cy="4634001"/>
          </a:xfrm>
          <a:prstGeom prst="rect">
            <a:avLst/>
          </a:prstGeom>
          <a:noFill/>
          <a:ln>
            <a:noFill/>
          </a:ln>
        </p:spPr>
      </p:pic>
      <p:sp>
        <p:nvSpPr>
          <p:cNvPr id="750" name="Google Shape;750;g64a843b082_0_1658"/>
          <p:cNvSpPr txBox="1"/>
          <p:nvPr/>
        </p:nvSpPr>
        <p:spPr>
          <a:xfrm>
            <a:off x="364025" y="1231825"/>
            <a:ext cx="6628800" cy="361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AR" sz="2400" b="0" i="0" u="none" strike="noStrike" cap="none">
                <a:solidFill>
                  <a:schemeClr val="accent5"/>
                </a:solidFill>
                <a:latin typeface="Quattrocento Sans"/>
                <a:ea typeface="Quattrocento Sans"/>
                <a:cs typeface="Quattrocento Sans"/>
                <a:sym typeface="Quattrocento Sans"/>
              </a:rPr>
              <a:t>Sirve para visualizar</a:t>
            </a:r>
            <a:r>
              <a:rPr lang="es-AR" sz="2400">
                <a:solidFill>
                  <a:schemeClr val="accent5"/>
                </a:solidFill>
                <a:latin typeface="Quattrocento Sans"/>
                <a:ea typeface="Quattrocento Sans"/>
                <a:cs typeface="Quattrocento Sans"/>
                <a:sym typeface="Quattrocento Sans"/>
              </a:rPr>
              <a:t>:</a:t>
            </a:r>
            <a:endParaRPr sz="2400">
              <a:solidFill>
                <a:schemeClr val="accent5"/>
              </a:solidFill>
              <a:latin typeface="Quattrocento Sans"/>
              <a:ea typeface="Quattrocento Sans"/>
              <a:cs typeface="Quattrocento Sans"/>
              <a:sym typeface="Quattrocento Sans"/>
            </a:endParaRPr>
          </a:p>
          <a:p>
            <a:pPr marL="457200" marR="0" lvl="0" indent="-368300" algn="l" rtl="0">
              <a:lnSpc>
                <a:spcPct val="100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L</a:t>
            </a:r>
            <a:r>
              <a:rPr lang="es-AR" sz="2400" b="0" i="0" u="none" strike="noStrike" cap="none">
                <a:solidFill>
                  <a:schemeClr val="accent5"/>
                </a:solidFill>
                <a:latin typeface="Quattrocento Sans"/>
                <a:ea typeface="Quattrocento Sans"/>
                <a:cs typeface="Quattrocento Sans"/>
                <a:sym typeface="Quattrocento Sans"/>
              </a:rPr>
              <a:t>a distribución de una variable numérica.</a:t>
            </a:r>
            <a:endParaRPr sz="2400">
              <a:solidFill>
                <a:schemeClr val="accent5"/>
              </a:solidFill>
              <a:latin typeface="Quattrocento Sans"/>
              <a:ea typeface="Quattrocento Sans"/>
              <a:cs typeface="Quattrocento Sans"/>
              <a:sym typeface="Quattrocento Sans"/>
            </a:endParaRPr>
          </a:p>
          <a:p>
            <a:pPr marL="457200" marR="0" lvl="0" indent="-368300" algn="l" rtl="0">
              <a:lnSpc>
                <a:spcPct val="100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Valores fuera de rango</a:t>
            </a:r>
            <a:endParaRPr sz="2400">
              <a:solidFill>
                <a:schemeClr val="accent5"/>
              </a:solidFill>
              <a:latin typeface="Quattrocento Sans"/>
              <a:ea typeface="Quattrocento Sans"/>
              <a:cs typeface="Quattrocento Sans"/>
              <a:sym typeface="Quattrocento Sans"/>
            </a:endParaRPr>
          </a:p>
          <a:p>
            <a:pPr marL="457200" marR="0" lvl="0" indent="-368300" algn="l" rtl="0">
              <a:lnSpc>
                <a:spcPct val="100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Rango intercuartil</a:t>
            </a:r>
            <a:endParaRPr sz="2400">
              <a:solidFill>
                <a:schemeClr val="accent5"/>
              </a:solidFill>
              <a:latin typeface="Quattrocento Sans"/>
              <a:ea typeface="Quattrocento Sans"/>
              <a:cs typeface="Quattrocento Sans"/>
              <a:sym typeface="Quattrocento Sans"/>
            </a:endParaRPr>
          </a:p>
          <a:p>
            <a:pPr marL="457200" marR="0" lvl="0" indent="-368300" algn="l" rtl="0">
              <a:lnSpc>
                <a:spcPct val="100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Media</a:t>
            </a:r>
            <a:endParaRPr sz="2400">
              <a:solidFill>
                <a:schemeClr val="accent5"/>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2400">
              <a:solidFill>
                <a:schemeClr val="accent5"/>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s-AR" sz="2400">
                <a:solidFill>
                  <a:schemeClr val="accent5"/>
                </a:solidFill>
                <a:latin typeface="Quattrocento Sans"/>
                <a:ea typeface="Quattrocento Sans"/>
                <a:cs typeface="Quattrocento Sans"/>
                <a:sym typeface="Quattrocento Sans"/>
              </a:rPr>
              <a:t>Seaborn tiene soporte directo.</a:t>
            </a:r>
            <a:endParaRPr sz="2400">
              <a:solidFill>
                <a:schemeClr val="accent5"/>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4"/>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27"/>
              <a:buFont typeface="Quattrocento Sans"/>
              <a:buNone/>
            </a:pPr>
            <a:r>
              <a:rPr lang="es-AR" sz="2267" b="1" i="0" u="none" strike="noStrike" cap="none">
                <a:solidFill>
                  <a:schemeClr val="accent1"/>
                </a:solidFill>
                <a:latin typeface="Quattrocento Sans"/>
                <a:ea typeface="Quattrocento Sans"/>
                <a:cs typeface="Quattrocento Sans"/>
                <a:sym typeface="Quattrocento Sans"/>
              </a:rPr>
              <a:t>Agenda</a:t>
            </a:r>
            <a:endParaRPr sz="2267" b="1" i="0" u="none" strike="noStrike" cap="none">
              <a:solidFill>
                <a:schemeClr val="accent1"/>
              </a:solidFill>
              <a:latin typeface="Quattrocento Sans"/>
              <a:ea typeface="Quattrocento Sans"/>
              <a:cs typeface="Quattrocento Sans"/>
              <a:sym typeface="Quattrocento Sans"/>
            </a:endParaRPr>
          </a:p>
        </p:txBody>
      </p:sp>
      <p:sp>
        <p:nvSpPr>
          <p:cNvPr id="757" name="Google Shape;757;p34"/>
          <p:cNvSpPr txBox="1"/>
          <p:nvPr/>
        </p:nvSpPr>
        <p:spPr>
          <a:xfrm>
            <a:off x="637952" y="914400"/>
            <a:ext cx="10897500" cy="4876800"/>
          </a:xfrm>
          <a:prstGeom prst="rect">
            <a:avLst/>
          </a:prstGeom>
          <a:noFill/>
          <a:ln>
            <a:noFill/>
          </a:ln>
        </p:spPr>
        <p:txBody>
          <a:bodyPr spcFirstLastPara="1" wrap="square" lIns="91425" tIns="45700" rIns="91425" bIns="45700" anchor="t" anchorCtr="0">
            <a:noAutofit/>
          </a:bodyPr>
          <a:lstStyle/>
          <a:p>
            <a:pPr marL="0" marR="0" lvl="0" indent="-179768" algn="l" rtl="0">
              <a:lnSpc>
                <a:spcPct val="80000"/>
              </a:lnSpc>
              <a:spcBef>
                <a:spcPts val="0"/>
              </a:spcBef>
              <a:spcAft>
                <a:spcPts val="0"/>
              </a:spcAft>
              <a:buClr>
                <a:schemeClr val="accent1"/>
              </a:buClr>
              <a:buSzPts val="2831"/>
              <a:buFont typeface="Quattrocento Sans"/>
              <a:buChar char="&gt;"/>
            </a:pPr>
            <a:r>
              <a:rPr lang="es-AR" sz="2960" b="0" i="0" u="none" strike="noStrike" cap="none">
                <a:solidFill>
                  <a:srgbClr val="393939"/>
                </a:solidFill>
                <a:latin typeface="Quattrocento Sans"/>
                <a:ea typeface="Quattrocento Sans"/>
                <a:cs typeface="Quattrocento Sans"/>
                <a:sym typeface="Quattrocento Sans"/>
              </a:rPr>
              <a:t>Clase 1 – Análisis exploratorio de datos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Char char="•"/>
            </a:pPr>
            <a:r>
              <a:rPr lang="es-AR" sz="2220" i="0" u="none" strike="noStrike" cap="none">
                <a:solidFill>
                  <a:srgbClr val="393939"/>
                </a:solidFill>
                <a:latin typeface="Quattrocento Sans"/>
                <a:ea typeface="Quattrocento Sans"/>
                <a:cs typeface="Quattrocento Sans"/>
                <a:sym typeface="Quattrocento Sans"/>
              </a:rPr>
              <a:t>Introducción a </a:t>
            </a:r>
            <a:r>
              <a:rPr lang="es-AR" sz="2220">
                <a:solidFill>
                  <a:srgbClr val="393939"/>
                </a:solidFill>
                <a:latin typeface="Quattrocento Sans"/>
                <a:ea typeface="Quattrocento Sans"/>
                <a:cs typeface="Quattrocento Sans"/>
                <a:sym typeface="Quattrocento Sans"/>
              </a:rPr>
              <a:t>machine learning</a:t>
            </a:r>
            <a:endParaRPr sz="1400" i="0" u="none" strike="noStrike" cap="none">
              <a:solidFill>
                <a:srgbClr val="000000"/>
              </a:solidFil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Consultas y manipulación de </a:t>
            </a:r>
            <a:r>
              <a:rPr lang="es-AR" sz="2220">
                <a:solidFill>
                  <a:srgbClr val="393939"/>
                </a:solidFill>
                <a:latin typeface="Quattrocento Sans"/>
                <a:ea typeface="Quattrocento Sans"/>
                <a:cs typeface="Quattrocento Sans"/>
                <a:sym typeface="Quattrocento Sans"/>
              </a:rPr>
              <a:t>datos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Visualizaciones</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Char char="•"/>
            </a:pPr>
            <a:r>
              <a:rPr lang="es-AR" sz="2220" b="1" i="0" u="none" strike="noStrike" cap="none">
                <a:solidFill>
                  <a:srgbClr val="393939"/>
                </a:solidFill>
                <a:latin typeface="Quattrocento Sans"/>
                <a:ea typeface="Quattrocento Sans"/>
                <a:cs typeface="Quattrocento Sans"/>
                <a:sym typeface="Quattrocento Sans"/>
              </a:rPr>
              <a:t>Preparación de los datos</a:t>
            </a:r>
            <a:endParaRPr sz="1400" b="1" i="0" u="none" strike="noStrike" cap="none">
              <a:solidFill>
                <a:srgbClr val="000000"/>
              </a:solidFill>
            </a:endParaRPr>
          </a:p>
          <a:p>
            <a:pPr marL="0" marR="0" lvl="2" indent="-159766" algn="l" rtl="0">
              <a:lnSpc>
                <a:spcPct val="80000"/>
              </a:lnSpc>
              <a:spcBef>
                <a:spcPts val="933"/>
              </a:spcBef>
              <a:spcAft>
                <a:spcPts val="0"/>
              </a:spcAft>
              <a:buClr>
                <a:schemeClr val="accent1"/>
              </a:buClr>
              <a:buSzPts val="2516"/>
              <a:buFont typeface="Arial"/>
              <a:buChar char="•"/>
            </a:pPr>
            <a:r>
              <a:rPr lang="es-AR" sz="2960" b="0" i="0" u="none" strike="noStrike" cap="none">
                <a:solidFill>
                  <a:srgbClr val="393939"/>
                </a:solidFill>
                <a:latin typeface="Quattrocento Sans"/>
                <a:ea typeface="Quattrocento Sans"/>
                <a:cs typeface="Quattrocento Sans"/>
                <a:sym typeface="Quattrocento Sans"/>
              </a:rPr>
              <a:t>Clase 2 – Algoritmos de Machine Learning</a:t>
            </a:r>
            <a:endParaRPr sz="296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a:solidFill>
                  <a:srgbClr val="393939"/>
                </a:solidFill>
                <a:latin typeface="Quattrocento Sans"/>
                <a:ea typeface="Quattrocento Sans"/>
                <a:cs typeface="Quattrocento Sans"/>
                <a:sym typeface="Quattrocento Sans"/>
              </a:rPr>
              <a:t>Entrenar, validar, evaluar</a:t>
            </a:r>
            <a:endParaRPr sz="2220" b="0" i="0" u="none" strike="noStrike" cap="none">
              <a:solidFill>
                <a:srgbClr val="393939"/>
              </a:solidFill>
              <a:latin typeface="Quattrocento Sans"/>
              <a:ea typeface="Quattrocento Sans"/>
              <a:cs typeface="Quattrocento Sans"/>
              <a:sym typeface="Quattrocento Sans"/>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Clasificación y regresión</a:t>
            </a:r>
            <a:r>
              <a:rPr lang="es-AR" sz="2220">
                <a:solidFill>
                  <a:srgbClr val="393939"/>
                </a:solidFill>
                <a:latin typeface="Quattrocento Sans"/>
                <a:ea typeface="Quattrocento Sans"/>
                <a:cs typeface="Quattrocento Sans"/>
                <a:sym typeface="Quattrocento Sans"/>
              </a:rPr>
              <a:t>. E</a:t>
            </a:r>
            <a:r>
              <a:rPr lang="es-AR" sz="2220" b="0" i="0" u="none" strike="noStrike" cap="none">
                <a:solidFill>
                  <a:srgbClr val="393939"/>
                </a:solidFill>
                <a:latin typeface="Quattrocento Sans"/>
                <a:ea typeface="Quattrocento Sans"/>
                <a:cs typeface="Quattrocento Sans"/>
                <a:sym typeface="Quattrocento Sans"/>
              </a:rPr>
              <a:t>nsambles</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Sistemas de recomendación</a:t>
            </a:r>
            <a:endParaRPr sz="1400" b="0" i="0" u="none" strike="noStrike" cap="none">
              <a:solidFill>
                <a:srgbClr val="000000"/>
              </a:solidFill>
              <a:latin typeface="Arial"/>
              <a:ea typeface="Arial"/>
              <a:cs typeface="Arial"/>
              <a:sym typeface="Arial"/>
            </a:endParaRPr>
          </a:p>
          <a:p>
            <a:pPr marL="0" marR="0" lvl="2" indent="-119824" algn="l" rtl="0">
              <a:lnSpc>
                <a:spcPct val="80000"/>
              </a:lnSpc>
              <a:spcBef>
                <a:spcPts val="933"/>
              </a:spcBef>
              <a:spcAft>
                <a:spcPts val="0"/>
              </a:spcAft>
              <a:buClr>
                <a:schemeClr val="accent1"/>
              </a:buClr>
              <a:buSzPts val="1887"/>
              <a:buFont typeface="Arial"/>
              <a:buChar char="•"/>
            </a:pPr>
            <a:r>
              <a:rPr lang="es-AR" sz="2220" b="0" i="0" u="none" strike="noStrike" cap="none">
                <a:solidFill>
                  <a:srgbClr val="393939"/>
                </a:solidFill>
                <a:latin typeface="Quattrocento Sans"/>
                <a:ea typeface="Quattrocento Sans"/>
                <a:cs typeface="Quattrocento Sans"/>
                <a:sym typeface="Quattrocento Sans"/>
              </a:rPr>
              <a:t>Clustering</a:t>
            </a:r>
            <a:endParaRPr sz="2220" b="0" i="0" u="none" strike="noStrike" cap="none">
              <a:solidFill>
                <a:srgbClr val="393939"/>
              </a:solidFill>
              <a:latin typeface="Quattrocento Sans"/>
              <a:ea typeface="Quattrocento Sans"/>
              <a:cs typeface="Quattrocento Sans"/>
              <a:sym typeface="Quattrocento Sans"/>
            </a:endParaRPr>
          </a:p>
          <a:p>
            <a:pPr marL="0" lvl="2" indent="-119824" algn="l" rtl="0">
              <a:lnSpc>
                <a:spcPct val="80000"/>
              </a:lnSpc>
              <a:spcBef>
                <a:spcPts val="933"/>
              </a:spcBef>
              <a:spcAft>
                <a:spcPts val="0"/>
              </a:spcAft>
              <a:buClr>
                <a:schemeClr val="accent1"/>
              </a:buClr>
              <a:buSzPts val="1887"/>
              <a:buChar char="•"/>
            </a:pPr>
            <a:r>
              <a:rPr lang="es-AR" sz="2220">
                <a:solidFill>
                  <a:schemeClr val="accent5"/>
                </a:solidFill>
                <a:latin typeface="Quattrocento Sans"/>
                <a:ea typeface="Quattrocento Sans"/>
                <a:cs typeface="Quattrocento Sans"/>
                <a:sym typeface="Quattrocento Sans"/>
              </a:rPr>
              <a:t>Redes neuronales</a:t>
            </a:r>
            <a:endParaRPr sz="2220">
              <a:solidFill>
                <a:srgbClr val="393939"/>
              </a:solidFill>
              <a:latin typeface="Quattrocento Sans"/>
              <a:ea typeface="Quattrocento Sans"/>
              <a:cs typeface="Quattrocento Sans"/>
              <a:sym typeface="Quattrocento Sans"/>
            </a:endParaRPr>
          </a:p>
          <a:p>
            <a:pPr marL="0" marR="0" lvl="0" indent="139795" algn="l" rtl="0">
              <a:lnSpc>
                <a:spcPct val="80000"/>
              </a:lnSpc>
              <a:spcBef>
                <a:spcPts val="933"/>
              </a:spcBef>
              <a:spcAft>
                <a:spcPts val="0"/>
              </a:spcAft>
              <a:buClr>
                <a:schemeClr val="accent1"/>
              </a:buClr>
              <a:buSzPts val="2202"/>
              <a:buFont typeface="Quattrocento Sans"/>
              <a:buNone/>
            </a:pPr>
            <a:endParaRPr sz="259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g64a843b082_0_222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Preparación de datos</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764" name="Google Shape;764;g64a843b082_0_2228"/>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Importancia</a:t>
            </a:r>
            <a:endParaRPr sz="1700" b="0" i="0" u="none" strike="noStrike" cap="none">
              <a:solidFill>
                <a:srgbClr val="393939"/>
              </a:solidFill>
              <a:latin typeface="Quattrocento Sans"/>
              <a:ea typeface="Quattrocento Sans"/>
              <a:cs typeface="Quattrocento Sans"/>
              <a:sym typeface="Quattrocento Sans"/>
            </a:endParaRPr>
          </a:p>
        </p:txBody>
      </p:sp>
      <p:sp>
        <p:nvSpPr>
          <p:cNvPr id="765" name="Google Shape;765;g64a843b082_0_2228"/>
          <p:cNvSpPr txBox="1"/>
          <p:nvPr/>
        </p:nvSpPr>
        <p:spPr>
          <a:xfrm>
            <a:off x="239200" y="1315300"/>
            <a:ext cx="8420100" cy="4384500"/>
          </a:xfrm>
          <a:prstGeom prst="rect">
            <a:avLst/>
          </a:prstGeom>
          <a:noFill/>
          <a:ln>
            <a:noFill/>
          </a:ln>
        </p:spPr>
        <p:txBody>
          <a:bodyPr spcFirstLastPara="1" wrap="square" lIns="121900" tIns="121900" rIns="121900" bIns="121900" anchor="t" anchorCtr="0">
            <a:noAutofit/>
          </a:bodyPr>
          <a:lstStyle/>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Multiples sources, multiples tipo de datos.</a:t>
            </a:r>
            <a:endParaRPr sz="2400">
              <a:solidFill>
                <a:schemeClr val="accent5"/>
              </a:solidFill>
              <a:latin typeface="Quattrocento Sans"/>
              <a:ea typeface="Quattrocento Sans"/>
              <a:cs typeface="Quattrocento Sans"/>
              <a:sym typeface="Quattrocento Sans"/>
            </a:endParaRPr>
          </a:p>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Es de los pasos </a:t>
            </a:r>
            <a:r>
              <a:rPr lang="es-AR" sz="2400" b="1">
                <a:solidFill>
                  <a:schemeClr val="accent5"/>
                </a:solidFill>
                <a:latin typeface="Quattrocento Sans"/>
                <a:ea typeface="Quattrocento Sans"/>
                <a:cs typeface="Quattrocento Sans"/>
                <a:sym typeface="Quattrocento Sans"/>
              </a:rPr>
              <a:t>más importantes</a:t>
            </a:r>
            <a:r>
              <a:rPr lang="es-AR" sz="2400">
                <a:solidFill>
                  <a:schemeClr val="accent5"/>
                </a:solidFill>
                <a:latin typeface="Quattrocento Sans"/>
                <a:ea typeface="Quattrocento Sans"/>
                <a:cs typeface="Quattrocento Sans"/>
                <a:sym typeface="Quattrocento Sans"/>
              </a:rPr>
              <a:t> dentro del  proceso. </a:t>
            </a:r>
            <a:endParaRPr sz="2400">
              <a:solidFill>
                <a:schemeClr val="accent5"/>
              </a:solidFill>
              <a:latin typeface="Quattrocento Sans"/>
              <a:ea typeface="Quattrocento Sans"/>
              <a:cs typeface="Quattrocento Sans"/>
              <a:sym typeface="Quattrocento Sans"/>
            </a:endParaRPr>
          </a:p>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Tenemos que tener </a:t>
            </a:r>
            <a:r>
              <a:rPr lang="es-AR" sz="2400" b="1">
                <a:solidFill>
                  <a:schemeClr val="accent5"/>
                </a:solidFill>
                <a:latin typeface="Quattrocento Sans"/>
                <a:ea typeface="Quattrocento Sans"/>
                <a:cs typeface="Quattrocento Sans"/>
                <a:sym typeface="Quattrocento Sans"/>
              </a:rPr>
              <a:t>“datos de calidad”</a:t>
            </a:r>
            <a:r>
              <a:rPr lang="es-AR" sz="2400">
                <a:solidFill>
                  <a:schemeClr val="accent5"/>
                </a:solidFill>
                <a:latin typeface="Quattrocento Sans"/>
                <a:ea typeface="Quattrocento Sans"/>
                <a:cs typeface="Quattrocento Sans"/>
                <a:sym typeface="Quattrocento Sans"/>
              </a:rPr>
              <a:t> para obtener buenos resultados. </a:t>
            </a:r>
            <a:endParaRPr sz="2400">
              <a:solidFill>
                <a:schemeClr val="accent5"/>
              </a:solidFill>
              <a:latin typeface="Quattrocento Sans"/>
              <a:ea typeface="Quattrocento Sans"/>
              <a:cs typeface="Quattrocento Sans"/>
              <a:sym typeface="Quattrocento Sans"/>
            </a:endParaRPr>
          </a:p>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Datos “sucios” (raw) harán que nuestro modelo “no aprenda”, que no pueda detectar correctamente patrones en la información</a:t>
            </a:r>
            <a:endParaRPr sz="2400">
              <a:solidFill>
                <a:schemeClr val="accent5"/>
              </a:solidFill>
              <a:latin typeface="Quattrocento Sans"/>
              <a:ea typeface="Quattrocento Sans"/>
              <a:cs typeface="Quattrocento Sans"/>
              <a:sym typeface="Quattrocento Sans"/>
            </a:endParaRPr>
          </a:p>
        </p:txBody>
      </p:sp>
      <p:pic>
        <p:nvPicPr>
          <p:cNvPr id="766" name="Google Shape;766;g64a843b082_0_2228"/>
          <p:cNvPicPr preferRelativeResize="0"/>
          <p:nvPr/>
        </p:nvPicPr>
        <p:blipFill rotWithShape="1">
          <a:blip r:embed="rId3">
            <a:alphaModFix/>
          </a:blip>
          <a:srcRect l="9028" t="19351" r="53604" b="21561"/>
          <a:stretch/>
        </p:blipFill>
        <p:spPr>
          <a:xfrm>
            <a:off x="9048400" y="836433"/>
            <a:ext cx="1364400" cy="1199500"/>
          </a:xfrm>
          <a:prstGeom prst="rect">
            <a:avLst/>
          </a:prstGeom>
          <a:noFill/>
          <a:ln>
            <a:noFill/>
          </a:ln>
        </p:spPr>
      </p:pic>
      <p:pic>
        <p:nvPicPr>
          <p:cNvPr id="767" name="Google Shape;767;g64a843b082_0_2228"/>
          <p:cNvPicPr preferRelativeResize="0"/>
          <p:nvPr/>
        </p:nvPicPr>
        <p:blipFill rotWithShape="1">
          <a:blip r:embed="rId4">
            <a:alphaModFix/>
          </a:blip>
          <a:srcRect l="37061" t="26930" r="34833" b="23510"/>
          <a:stretch/>
        </p:blipFill>
        <p:spPr>
          <a:xfrm>
            <a:off x="10586863" y="979865"/>
            <a:ext cx="938733" cy="912633"/>
          </a:xfrm>
          <a:prstGeom prst="rect">
            <a:avLst/>
          </a:prstGeom>
          <a:noFill/>
          <a:ln>
            <a:noFill/>
          </a:ln>
        </p:spPr>
      </p:pic>
      <p:pic>
        <p:nvPicPr>
          <p:cNvPr id="768" name="Google Shape;768;g64a843b082_0_2228"/>
          <p:cNvPicPr preferRelativeResize="0"/>
          <p:nvPr/>
        </p:nvPicPr>
        <p:blipFill>
          <a:blip r:embed="rId5">
            <a:alphaModFix/>
          </a:blip>
          <a:stretch>
            <a:fillRect/>
          </a:stretch>
        </p:blipFill>
        <p:spPr>
          <a:xfrm>
            <a:off x="9239833" y="2508050"/>
            <a:ext cx="1599334" cy="1199501"/>
          </a:xfrm>
          <a:prstGeom prst="rect">
            <a:avLst/>
          </a:prstGeom>
          <a:noFill/>
          <a:ln>
            <a:noFill/>
          </a:ln>
        </p:spPr>
      </p:pic>
      <p:pic>
        <p:nvPicPr>
          <p:cNvPr id="769" name="Google Shape;769;g64a843b082_0_2228"/>
          <p:cNvPicPr preferRelativeResize="0"/>
          <p:nvPr/>
        </p:nvPicPr>
        <p:blipFill>
          <a:blip r:embed="rId6">
            <a:alphaModFix/>
          </a:blip>
          <a:stretch>
            <a:fillRect/>
          </a:stretch>
        </p:blipFill>
        <p:spPr>
          <a:xfrm>
            <a:off x="9639676" y="4179685"/>
            <a:ext cx="1199496" cy="11994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64a843b082_0_2239"/>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Preparación de datos</a:t>
            </a:r>
            <a:endParaRPr sz="2100" b="1" i="0" u="none" strike="noStrike" cap="none">
              <a:solidFill>
                <a:schemeClr val="accent1"/>
              </a:solidFill>
              <a:latin typeface="Quattrocento Sans"/>
              <a:ea typeface="Quattrocento Sans"/>
              <a:cs typeface="Quattrocento Sans"/>
              <a:sym typeface="Quattrocento Sans"/>
            </a:endParaRPr>
          </a:p>
        </p:txBody>
      </p:sp>
      <p:sp>
        <p:nvSpPr>
          <p:cNvPr id="776" name="Google Shape;776;g64a843b082_0_2239"/>
          <p:cNvSpPr txBox="1"/>
          <p:nvPr/>
        </p:nvSpPr>
        <p:spPr>
          <a:xfrm>
            <a:off x="771927" y="1430333"/>
            <a:ext cx="4730100" cy="458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900"/>
              </a:spcBef>
              <a:spcAft>
                <a:spcPts val="0"/>
              </a:spcAft>
              <a:buNone/>
            </a:pPr>
            <a:r>
              <a:rPr lang="es-AR" sz="2400">
                <a:solidFill>
                  <a:schemeClr val="accent5"/>
                </a:solidFill>
                <a:latin typeface="Quattrocento Sans"/>
                <a:ea typeface="Quattrocento Sans"/>
                <a:cs typeface="Quattrocento Sans"/>
                <a:sym typeface="Quattrocento Sans"/>
              </a:rPr>
              <a:t>La información siempre tiene:</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Datos </a:t>
            </a:r>
            <a:r>
              <a:rPr lang="es-AR" sz="2400" b="1">
                <a:solidFill>
                  <a:schemeClr val="accent5"/>
                </a:solidFill>
                <a:latin typeface="Quattrocento Sans"/>
                <a:ea typeface="Quattrocento Sans"/>
                <a:cs typeface="Quattrocento Sans"/>
                <a:sym typeface="Quattrocento Sans"/>
              </a:rPr>
              <a:t>erróneos</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Datos </a:t>
            </a:r>
            <a:r>
              <a:rPr lang="es-AR" sz="2400" b="1">
                <a:solidFill>
                  <a:schemeClr val="accent5"/>
                </a:solidFill>
                <a:latin typeface="Quattrocento Sans"/>
                <a:ea typeface="Quattrocento Sans"/>
                <a:cs typeface="Quattrocento Sans"/>
                <a:sym typeface="Quattrocento Sans"/>
              </a:rPr>
              <a:t>duplicados</a:t>
            </a:r>
            <a:endParaRPr sz="2400" b="1">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b="1">
                <a:solidFill>
                  <a:schemeClr val="accent5"/>
                </a:solidFill>
                <a:latin typeface="Quattrocento Sans"/>
                <a:ea typeface="Quattrocento Sans"/>
                <a:cs typeface="Quattrocento Sans"/>
                <a:sym typeface="Quattrocento Sans"/>
              </a:rPr>
              <a:t> Outliers</a:t>
            </a:r>
            <a:r>
              <a:rPr lang="es-AR" sz="2400">
                <a:solidFill>
                  <a:schemeClr val="accent5"/>
                </a:solidFill>
                <a:latin typeface="Quattrocento Sans"/>
                <a:ea typeface="Quattrocento Sans"/>
                <a:cs typeface="Quattrocento Sans"/>
                <a:sym typeface="Quattrocento Sans"/>
              </a:rPr>
              <a:t> y valores extremos</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1">
                <a:solidFill>
                  <a:schemeClr val="accent5"/>
                </a:solidFill>
                <a:latin typeface="Quattrocento Sans"/>
                <a:ea typeface="Quattrocento Sans"/>
                <a:cs typeface="Quattrocento Sans"/>
                <a:sym typeface="Quattrocento Sans"/>
              </a:rPr>
              <a:t>Inconsistencias</a:t>
            </a:r>
            <a:endParaRPr sz="2400" b="1">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b="1">
                <a:solidFill>
                  <a:schemeClr val="accent5"/>
                </a:solidFill>
                <a:latin typeface="Quattrocento Sans"/>
                <a:ea typeface="Quattrocento Sans"/>
                <a:cs typeface="Quattrocento Sans"/>
                <a:sym typeface="Quattrocento Sans"/>
              </a:rPr>
              <a:t> Ruido</a:t>
            </a:r>
            <a:endParaRPr sz="2400" b="1">
              <a:solidFill>
                <a:schemeClr val="accent5"/>
              </a:solidFill>
              <a:latin typeface="Quattrocento Sans"/>
              <a:ea typeface="Quattrocento Sans"/>
              <a:cs typeface="Quattrocento Sans"/>
              <a:sym typeface="Quattrocento Sans"/>
            </a:endParaRPr>
          </a:p>
          <a:p>
            <a:pPr marL="0" marR="0" lvl="0" indent="0" algn="l" rtl="0">
              <a:lnSpc>
                <a:spcPct val="100000"/>
              </a:lnSpc>
              <a:spcBef>
                <a:spcPts val="900"/>
              </a:spcBef>
              <a:spcAft>
                <a:spcPts val="0"/>
              </a:spcAft>
              <a:buNone/>
            </a:pPr>
            <a:endParaRPr sz="2400" b="1" i="1">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777" name="Google Shape;777;g64a843b082_0_2239"/>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Importancia - Problemas</a:t>
            </a:r>
            <a:endParaRPr sz="1700" b="0" i="0" u="none" strike="noStrike" cap="none">
              <a:solidFill>
                <a:srgbClr val="393939"/>
              </a:solidFill>
              <a:latin typeface="Quattrocento Sans"/>
              <a:ea typeface="Quattrocento Sans"/>
              <a:cs typeface="Quattrocento Sans"/>
              <a:sym typeface="Quattrocento Sans"/>
            </a:endParaRPr>
          </a:p>
        </p:txBody>
      </p:sp>
      <p:pic>
        <p:nvPicPr>
          <p:cNvPr id="778" name="Google Shape;778;g64a843b082_0_2239"/>
          <p:cNvPicPr preferRelativeResize="0"/>
          <p:nvPr/>
        </p:nvPicPr>
        <p:blipFill>
          <a:blip r:embed="rId3">
            <a:alphaModFix/>
          </a:blip>
          <a:stretch>
            <a:fillRect/>
          </a:stretch>
        </p:blipFill>
        <p:spPr>
          <a:xfrm>
            <a:off x="7369367" y="1765342"/>
            <a:ext cx="2688233" cy="26882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64a843b082_0_2247"/>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Data Preparation</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785" name="Google Shape;785;g64a843b082_0_2247"/>
          <p:cNvSpPr txBox="1"/>
          <p:nvPr/>
        </p:nvSpPr>
        <p:spPr>
          <a:xfrm>
            <a:off x="771922" y="1430333"/>
            <a:ext cx="10434900" cy="4586700"/>
          </a:xfrm>
          <a:prstGeom prst="rect">
            <a:avLst/>
          </a:prstGeom>
          <a:noFill/>
          <a:ln>
            <a:noFill/>
          </a:ln>
        </p:spPr>
        <p:txBody>
          <a:bodyPr spcFirstLastPara="1" wrap="square" lIns="91425" tIns="45700" rIns="91425" bIns="45700" anchor="t" anchorCtr="0">
            <a:noAutofit/>
          </a:bodyPr>
          <a:lstStyle/>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1">
                <a:solidFill>
                  <a:schemeClr val="accent5"/>
                </a:solidFill>
                <a:latin typeface="Quattrocento Sans"/>
                <a:ea typeface="Quattrocento Sans"/>
                <a:cs typeface="Quattrocento Sans"/>
                <a:sym typeface="Quattrocento Sans"/>
              </a:rPr>
              <a:t>Cuantitativas o Numéricas</a:t>
            </a:r>
            <a:endParaRPr sz="2400" b="1">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400"/>
              <a:buFont typeface="Quattrocento Sans"/>
              <a:buChar char="○"/>
            </a:pPr>
            <a:r>
              <a:rPr lang="es-AR" sz="2400" b="1" i="1">
                <a:solidFill>
                  <a:schemeClr val="accent5"/>
                </a:solidFill>
                <a:latin typeface="Quattrocento Sans"/>
                <a:ea typeface="Quattrocento Sans"/>
                <a:cs typeface="Quattrocento Sans"/>
                <a:sym typeface="Quattrocento Sans"/>
              </a:rPr>
              <a:t>Discretas</a:t>
            </a:r>
            <a:r>
              <a:rPr lang="es-AR" sz="2400">
                <a:solidFill>
                  <a:schemeClr val="accent5"/>
                </a:solidFill>
                <a:latin typeface="Quattrocento Sans"/>
                <a:ea typeface="Quattrocento Sans"/>
                <a:cs typeface="Quattrocento Sans"/>
                <a:sym typeface="Quattrocento Sans"/>
              </a:rPr>
              <a:t>: cantidades</a:t>
            </a:r>
            <a:endParaRPr sz="2400">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400"/>
              <a:buFont typeface="Quattrocento Sans"/>
              <a:buChar char="○"/>
            </a:pPr>
            <a:r>
              <a:rPr lang="es-AR" sz="2400" b="1" i="1">
                <a:solidFill>
                  <a:schemeClr val="accent5"/>
                </a:solidFill>
                <a:latin typeface="Quattrocento Sans"/>
                <a:ea typeface="Quattrocento Sans"/>
                <a:cs typeface="Quattrocento Sans"/>
                <a:sym typeface="Quattrocento Sans"/>
              </a:rPr>
              <a:t>Continuas</a:t>
            </a:r>
            <a:r>
              <a:rPr lang="es-AR" sz="2400">
                <a:solidFill>
                  <a:schemeClr val="accent5"/>
                </a:solidFill>
                <a:latin typeface="Quattrocento Sans"/>
                <a:ea typeface="Quattrocento Sans"/>
                <a:cs typeface="Quattrocento Sans"/>
                <a:sym typeface="Quattrocento Sans"/>
              </a:rPr>
              <a:t>: sueldo, metros² de tierra, precio</a:t>
            </a:r>
            <a:endParaRPr sz="2400">
              <a:solidFill>
                <a:schemeClr val="accent5"/>
              </a:solidFill>
              <a:latin typeface="Quattrocento Sans"/>
              <a:ea typeface="Quattrocento Sans"/>
              <a:cs typeface="Quattrocento Sans"/>
              <a:sym typeface="Quattrocento Sans"/>
            </a:endParaRPr>
          </a:p>
          <a:p>
            <a:pPr marL="0" marR="0" lvl="0" indent="0" algn="l" rtl="0">
              <a:lnSpc>
                <a:spcPct val="100000"/>
              </a:lnSpc>
              <a:spcBef>
                <a:spcPts val="900"/>
              </a:spcBef>
              <a:spcAft>
                <a:spcPts val="0"/>
              </a:spcAft>
              <a:buNone/>
            </a:pPr>
            <a:endParaRPr sz="2400" b="1">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a:t>
            </a:r>
            <a:r>
              <a:rPr lang="es-AR" sz="2400" b="1">
                <a:solidFill>
                  <a:schemeClr val="accent5"/>
                </a:solidFill>
                <a:latin typeface="Quattrocento Sans"/>
                <a:ea typeface="Quattrocento Sans"/>
                <a:cs typeface="Quattrocento Sans"/>
                <a:sym typeface="Quattrocento Sans"/>
              </a:rPr>
              <a:t>Cualitativas o Categóricas</a:t>
            </a:r>
            <a:endParaRPr sz="2400" b="1">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400"/>
              <a:buFont typeface="Quattrocento Sans"/>
              <a:buChar char="○"/>
            </a:pPr>
            <a:r>
              <a:rPr lang="es-AR" sz="2400" b="1" i="1">
                <a:solidFill>
                  <a:schemeClr val="accent5"/>
                </a:solidFill>
                <a:latin typeface="Quattrocento Sans"/>
                <a:ea typeface="Quattrocento Sans"/>
                <a:cs typeface="Quattrocento Sans"/>
                <a:sym typeface="Quattrocento Sans"/>
              </a:rPr>
              <a:t>Nominales</a:t>
            </a:r>
            <a:r>
              <a:rPr lang="es-AR" sz="2400">
                <a:solidFill>
                  <a:schemeClr val="accent5"/>
                </a:solidFill>
                <a:latin typeface="Quattrocento Sans"/>
                <a:ea typeface="Quattrocento Sans"/>
                <a:cs typeface="Quattrocento Sans"/>
                <a:sym typeface="Quattrocento Sans"/>
              </a:rPr>
              <a:t>: idioma, estado civil</a:t>
            </a:r>
            <a:endParaRPr sz="2400">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400"/>
              <a:buFont typeface="Quattrocento Sans"/>
              <a:buChar char="○"/>
            </a:pPr>
            <a:r>
              <a:rPr lang="es-AR" sz="2400" b="1" i="1">
                <a:solidFill>
                  <a:schemeClr val="accent5"/>
                </a:solidFill>
                <a:latin typeface="Quattrocento Sans"/>
                <a:ea typeface="Quattrocento Sans"/>
                <a:cs typeface="Quattrocento Sans"/>
                <a:sym typeface="Quattrocento Sans"/>
              </a:rPr>
              <a:t>Ordinales</a:t>
            </a:r>
            <a:r>
              <a:rPr lang="es-AR" sz="2400">
                <a:solidFill>
                  <a:schemeClr val="accent5"/>
                </a:solidFill>
                <a:latin typeface="Quattrocento Sans"/>
                <a:ea typeface="Quattrocento Sans"/>
                <a:cs typeface="Quattrocento Sans"/>
                <a:sym typeface="Quattrocento Sans"/>
              </a:rPr>
              <a:t>: Alto, medio, bajo</a:t>
            </a:r>
            <a:endParaRPr sz="2400">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1" u="none" strike="noStrike" cap="none">
              <a:solidFill>
                <a:srgbClr val="393939"/>
              </a:solidFill>
              <a:latin typeface="Quattrocento Sans"/>
              <a:ea typeface="Quattrocento Sans"/>
              <a:cs typeface="Quattrocento Sans"/>
              <a:sym typeface="Quattrocento Sans"/>
            </a:endParaRPr>
          </a:p>
        </p:txBody>
      </p:sp>
      <p:sp>
        <p:nvSpPr>
          <p:cNvPr id="786" name="Google Shape;786;g64a843b082_0_2247"/>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Tipos de variables (Features)</a:t>
            </a:r>
            <a:endParaRPr sz="170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64a843b082_0_2254"/>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Data Preparation</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793" name="Google Shape;793;g64a843b082_0_2254"/>
          <p:cNvSpPr txBox="1"/>
          <p:nvPr/>
        </p:nvSpPr>
        <p:spPr>
          <a:xfrm>
            <a:off x="771925" y="1430320"/>
            <a:ext cx="4434900" cy="3158400"/>
          </a:xfrm>
          <a:prstGeom prst="rect">
            <a:avLst/>
          </a:prstGeom>
          <a:noFill/>
          <a:ln>
            <a:noFill/>
          </a:ln>
        </p:spPr>
        <p:txBody>
          <a:bodyPr spcFirstLastPara="1" wrap="square" lIns="91425" tIns="45700" rIns="91425" bIns="45700" anchor="t" anchorCtr="0">
            <a:noAutofit/>
          </a:bodyPr>
          <a:lstStyle/>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Ganar conocimiento</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Limpieza</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Transformación</a:t>
            </a:r>
            <a:endParaRPr sz="2400">
              <a:solidFill>
                <a:schemeClr val="accent5"/>
              </a:solidFill>
              <a:latin typeface="Quattrocento Sans"/>
              <a:ea typeface="Quattrocento Sans"/>
              <a:cs typeface="Quattrocento Sans"/>
              <a:sym typeface="Quattrocento Sans"/>
            </a:endParaRPr>
          </a:p>
          <a:p>
            <a:pPr marL="0" lvl="0" indent="-152400" algn="l" rtl="0">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Ingeniería</a:t>
            </a:r>
            <a:endParaRPr sz="2400">
              <a:solidFill>
                <a:schemeClr val="accent5"/>
              </a:solidFill>
              <a:latin typeface="Quattrocento Sans"/>
              <a:ea typeface="Quattrocento Sans"/>
              <a:cs typeface="Quattrocento Sans"/>
              <a:sym typeface="Quattrocento Sans"/>
            </a:endParaRPr>
          </a:p>
          <a:p>
            <a:pPr marL="0" marR="0" lvl="0" indent="0" algn="ctr" rtl="0">
              <a:lnSpc>
                <a:spcPct val="100000"/>
              </a:lnSpc>
              <a:spcBef>
                <a:spcPts val="900"/>
              </a:spcBef>
              <a:spcAft>
                <a:spcPts val="0"/>
              </a:spcAft>
              <a:buNone/>
            </a:pPr>
            <a:endParaRPr sz="2400" b="1" i="1">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900"/>
              </a:spcBef>
              <a:spcAft>
                <a:spcPts val="0"/>
              </a:spcAft>
              <a:buClr>
                <a:schemeClr val="accent1"/>
              </a:buClr>
              <a:buSzPts val="240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794" name="Google Shape;794;g64a843b082_0_2254"/>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lvl="0" indent="0" algn="l" rtl="0">
              <a:spcBef>
                <a:spcPts val="900"/>
              </a:spcBef>
              <a:spcAft>
                <a:spcPts val="0"/>
              </a:spcAft>
              <a:buNone/>
            </a:pPr>
            <a:r>
              <a:rPr lang="es-AR" sz="2400">
                <a:solidFill>
                  <a:schemeClr val="accent5"/>
                </a:solidFill>
              </a:rPr>
              <a:t>Tareas a realizar</a:t>
            </a:r>
            <a:endParaRPr sz="1700" b="0" i="0" u="none" strike="noStrike" cap="none">
              <a:solidFill>
                <a:srgbClr val="393939"/>
              </a:solidFill>
              <a:latin typeface="Quattrocento Sans"/>
              <a:ea typeface="Quattrocento Sans"/>
              <a:cs typeface="Quattrocento Sans"/>
              <a:sym typeface="Quattrocento Sans"/>
            </a:endParaRPr>
          </a:p>
        </p:txBody>
      </p:sp>
      <p:sp>
        <p:nvSpPr>
          <p:cNvPr id="795" name="Google Shape;795;g64a843b082_0_2254"/>
          <p:cNvSpPr txBox="1"/>
          <p:nvPr/>
        </p:nvSpPr>
        <p:spPr>
          <a:xfrm>
            <a:off x="1147367" y="4827400"/>
            <a:ext cx="6259200" cy="1128300"/>
          </a:xfrm>
          <a:prstGeom prst="rect">
            <a:avLst/>
          </a:prstGeom>
          <a:noFill/>
          <a:ln>
            <a:noFill/>
          </a:ln>
        </p:spPr>
        <p:txBody>
          <a:bodyPr spcFirstLastPara="1" wrap="square" lIns="121900" tIns="121900" rIns="121900" bIns="121900" anchor="t" anchorCtr="0">
            <a:noAutofit/>
          </a:bodyPr>
          <a:lstStyle/>
          <a:p>
            <a:pPr marL="0" lvl="0" indent="0" algn="ctr" rtl="0">
              <a:spcBef>
                <a:spcPts val="900"/>
              </a:spcBef>
              <a:spcAft>
                <a:spcPts val="0"/>
              </a:spcAft>
              <a:buNone/>
            </a:pPr>
            <a:r>
              <a:rPr lang="es-AR" sz="2400" b="1" i="1">
                <a:solidFill>
                  <a:schemeClr val="accent5"/>
                </a:solidFill>
                <a:latin typeface="Quattrocento Sans"/>
                <a:ea typeface="Quattrocento Sans"/>
                <a:cs typeface="Quattrocento Sans"/>
                <a:sym typeface="Quattrocento Sans"/>
              </a:rPr>
              <a:t>Estos pasos deben ser reproducibles </a:t>
            </a:r>
            <a:endParaRPr sz="1900"/>
          </a:p>
        </p:txBody>
      </p:sp>
      <p:pic>
        <p:nvPicPr>
          <p:cNvPr id="796" name="Google Shape;796;g64a843b082_0_2254"/>
          <p:cNvPicPr preferRelativeResize="0"/>
          <p:nvPr/>
        </p:nvPicPr>
        <p:blipFill>
          <a:blip r:embed="rId3">
            <a:alphaModFix/>
          </a:blip>
          <a:stretch>
            <a:fillRect/>
          </a:stretch>
        </p:blipFill>
        <p:spPr>
          <a:xfrm>
            <a:off x="7249167" y="584300"/>
            <a:ext cx="2347734" cy="2347734"/>
          </a:xfrm>
          <a:prstGeom prst="rect">
            <a:avLst/>
          </a:prstGeom>
          <a:noFill/>
          <a:ln>
            <a:noFill/>
          </a:ln>
        </p:spPr>
      </p:pic>
      <p:pic>
        <p:nvPicPr>
          <p:cNvPr id="797" name="Google Shape;797;g64a843b082_0_2254"/>
          <p:cNvPicPr preferRelativeResize="0"/>
          <p:nvPr/>
        </p:nvPicPr>
        <p:blipFill>
          <a:blip r:embed="rId4">
            <a:alphaModFix/>
          </a:blip>
          <a:stretch>
            <a:fillRect/>
          </a:stretch>
        </p:blipFill>
        <p:spPr>
          <a:xfrm>
            <a:off x="9832600" y="717433"/>
            <a:ext cx="2109466" cy="2081466"/>
          </a:xfrm>
          <a:prstGeom prst="rect">
            <a:avLst/>
          </a:prstGeom>
          <a:noFill/>
          <a:ln>
            <a:noFill/>
          </a:ln>
        </p:spPr>
      </p:pic>
      <p:pic>
        <p:nvPicPr>
          <p:cNvPr id="798" name="Google Shape;798;g64a843b082_0_2254"/>
          <p:cNvPicPr preferRelativeResize="0"/>
          <p:nvPr/>
        </p:nvPicPr>
        <p:blipFill>
          <a:blip r:embed="rId5">
            <a:alphaModFix/>
          </a:blip>
          <a:stretch>
            <a:fillRect/>
          </a:stretch>
        </p:blipFill>
        <p:spPr>
          <a:xfrm>
            <a:off x="5008567" y="1219550"/>
            <a:ext cx="1912800" cy="1912800"/>
          </a:xfrm>
          <a:prstGeom prst="rect">
            <a:avLst/>
          </a:prstGeom>
          <a:noFill/>
          <a:ln>
            <a:noFill/>
          </a:ln>
        </p:spPr>
      </p:pic>
      <p:pic>
        <p:nvPicPr>
          <p:cNvPr id="799" name="Google Shape;799;g64a843b082_0_2254"/>
          <p:cNvPicPr preferRelativeResize="0"/>
          <p:nvPr/>
        </p:nvPicPr>
        <p:blipFill>
          <a:blip r:embed="rId6">
            <a:alphaModFix/>
          </a:blip>
          <a:stretch>
            <a:fillRect/>
          </a:stretch>
        </p:blipFill>
        <p:spPr>
          <a:xfrm>
            <a:off x="7900179" y="4588725"/>
            <a:ext cx="1128400" cy="1128400"/>
          </a:xfrm>
          <a:prstGeom prst="rect">
            <a:avLst/>
          </a:prstGeom>
          <a:noFill/>
          <a:ln>
            <a:noFill/>
          </a:ln>
        </p:spPr>
      </p:pic>
      <p:pic>
        <p:nvPicPr>
          <p:cNvPr id="800" name="Google Shape;800;g64a843b082_0_2254"/>
          <p:cNvPicPr preferRelativeResize="0"/>
          <p:nvPr/>
        </p:nvPicPr>
        <p:blipFill>
          <a:blip r:embed="rId7">
            <a:alphaModFix/>
          </a:blip>
          <a:stretch>
            <a:fillRect/>
          </a:stretch>
        </p:blipFill>
        <p:spPr>
          <a:xfrm>
            <a:off x="7969229" y="3279878"/>
            <a:ext cx="907600" cy="728333"/>
          </a:xfrm>
          <a:prstGeom prst="rect">
            <a:avLst/>
          </a:prstGeom>
          <a:noFill/>
          <a:ln>
            <a:noFill/>
          </a:ln>
        </p:spPr>
      </p:pic>
      <p:pic>
        <p:nvPicPr>
          <p:cNvPr id="801" name="Google Shape;801;g64a843b082_0_2254"/>
          <p:cNvPicPr preferRelativeResize="0"/>
          <p:nvPr/>
        </p:nvPicPr>
        <p:blipFill>
          <a:blip r:embed="rId8">
            <a:alphaModFix/>
          </a:blip>
          <a:stretch>
            <a:fillRect/>
          </a:stretch>
        </p:blipFill>
        <p:spPr>
          <a:xfrm>
            <a:off x="9832595" y="3133020"/>
            <a:ext cx="1512267" cy="1022038"/>
          </a:xfrm>
          <a:prstGeom prst="rect">
            <a:avLst/>
          </a:prstGeom>
          <a:noFill/>
          <a:ln>
            <a:noFill/>
          </a:ln>
        </p:spPr>
      </p:pic>
      <p:pic>
        <p:nvPicPr>
          <p:cNvPr id="802" name="Google Shape;802;g64a843b082_0_2254"/>
          <p:cNvPicPr preferRelativeResize="0"/>
          <p:nvPr/>
        </p:nvPicPr>
        <p:blipFill>
          <a:blip r:embed="rId9">
            <a:alphaModFix/>
          </a:blip>
          <a:stretch>
            <a:fillRect/>
          </a:stretch>
        </p:blipFill>
        <p:spPr>
          <a:xfrm>
            <a:off x="9522208" y="4827400"/>
            <a:ext cx="907599" cy="9075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64a843b082_0_396"/>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02" name="Google Shape;402;g64a843b082_0_396"/>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¿Donde se utiliza ML?</a:t>
            </a:r>
            <a:endParaRPr sz="1700" b="0" i="0" u="none" strike="noStrike" cap="none">
              <a:solidFill>
                <a:srgbClr val="393939"/>
              </a:solidFill>
              <a:latin typeface="Quattrocento Sans"/>
              <a:ea typeface="Quattrocento Sans"/>
              <a:cs typeface="Quattrocento Sans"/>
              <a:sym typeface="Quattrocento Sans"/>
            </a:endParaRPr>
          </a:p>
        </p:txBody>
      </p:sp>
      <p:sp>
        <p:nvSpPr>
          <p:cNvPr id="403" name="Google Shape;403;g64a843b082_0_396"/>
          <p:cNvSpPr txBox="1"/>
          <p:nvPr/>
        </p:nvSpPr>
        <p:spPr>
          <a:xfrm>
            <a:off x="239200" y="1315167"/>
            <a:ext cx="5508900" cy="4804800"/>
          </a:xfrm>
          <a:prstGeom prst="rect">
            <a:avLst/>
          </a:prstGeom>
          <a:noFill/>
          <a:ln>
            <a:noFill/>
          </a:ln>
        </p:spPr>
        <p:txBody>
          <a:bodyPr spcFirstLastPara="1" wrap="square" lIns="91425" tIns="45700" rIns="91425" bIns="45700" anchor="t" anchorCtr="0">
            <a:noAutofit/>
          </a:bodyPr>
          <a:lstStyle/>
          <a:p>
            <a:pPr marL="0" marR="0" lvl="0" indent="101600" algn="l" rtl="0">
              <a:lnSpc>
                <a:spcPct val="80000"/>
              </a:lnSpc>
              <a:spcBef>
                <a:spcPts val="900"/>
              </a:spcBef>
              <a:spcAft>
                <a:spcPts val="0"/>
              </a:spcAft>
              <a:buClr>
                <a:schemeClr val="accent1"/>
              </a:buClr>
              <a:buSzPts val="1600"/>
              <a:buFont typeface="Quattrocento Sans"/>
              <a:buNone/>
            </a:pPr>
            <a:r>
              <a:rPr lang="es-AR" sz="2400">
                <a:solidFill>
                  <a:srgbClr val="393939"/>
                </a:solidFill>
                <a:latin typeface="Quattrocento Sans"/>
                <a:ea typeface="Quattrocento Sans"/>
                <a:cs typeface="Quattrocento Sans"/>
                <a:sym typeface="Quattrocento Sans"/>
              </a:rPr>
              <a:t>Retail e E-commerce</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Predicciones de ventas</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Estrategia de precio</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Gestión de inventario</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Segmentación de clientes</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Recomendación de productos</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Atención al cliente: Gala de Galicia</a:t>
            </a:r>
            <a:endParaRPr sz="2400">
              <a:solidFill>
                <a:schemeClr val="accent5"/>
              </a:solidFill>
              <a:latin typeface="Quattrocento Sans"/>
              <a:ea typeface="Quattrocento Sans"/>
              <a:cs typeface="Quattrocento Sans"/>
              <a:sym typeface="Quattrocento Sans"/>
            </a:endParaRPr>
          </a:p>
        </p:txBody>
      </p:sp>
      <p:sp>
        <p:nvSpPr>
          <p:cNvPr id="404" name="Google Shape;404;g64a843b082_0_396"/>
          <p:cNvSpPr txBox="1"/>
          <p:nvPr/>
        </p:nvSpPr>
        <p:spPr>
          <a:xfrm>
            <a:off x="6241275" y="1219624"/>
            <a:ext cx="5711700" cy="4656000"/>
          </a:xfrm>
          <a:prstGeom prst="rect">
            <a:avLst/>
          </a:prstGeom>
          <a:noFill/>
          <a:ln>
            <a:noFill/>
          </a:ln>
        </p:spPr>
        <p:txBody>
          <a:bodyPr spcFirstLastPara="1" wrap="square" lIns="121900" tIns="121900" rIns="121900" bIns="121900" anchor="t" anchorCtr="0">
            <a:noAutofit/>
          </a:bodyPr>
          <a:lstStyle/>
          <a:p>
            <a:pPr marL="0" lvl="0" indent="101600" algn="l" rtl="0">
              <a:lnSpc>
                <a:spcPct val="80000"/>
              </a:lnSpc>
              <a:spcBef>
                <a:spcPts val="900"/>
              </a:spcBef>
              <a:spcAft>
                <a:spcPts val="0"/>
              </a:spcAft>
              <a:buNone/>
            </a:pPr>
            <a:r>
              <a:rPr lang="es-AR" sz="2400">
                <a:solidFill>
                  <a:schemeClr val="accent5"/>
                </a:solidFill>
                <a:latin typeface="Quattrocento Sans"/>
                <a:ea typeface="Quattrocento Sans"/>
                <a:cs typeface="Quattrocento Sans"/>
                <a:sym typeface="Quattrocento Sans"/>
              </a:rPr>
              <a:t>Finanzas</a:t>
            </a:r>
            <a:endParaRPr sz="2400">
              <a:solidFill>
                <a:schemeClr val="accent5"/>
              </a:solidFill>
              <a:latin typeface="Quattrocento Sans"/>
              <a:ea typeface="Quattrocento Sans"/>
              <a:cs typeface="Quattrocento Sans"/>
              <a:sym typeface="Quattrocento Sans"/>
            </a:endParaRPr>
          </a:p>
          <a:p>
            <a:pPr marL="0" lvl="0" indent="0" algn="l" rtl="0">
              <a:lnSpc>
                <a:spcPct val="80000"/>
              </a:lnSpc>
              <a:spcBef>
                <a:spcPts val="900"/>
              </a:spcBef>
              <a:spcAft>
                <a:spcPts val="0"/>
              </a:spcAft>
              <a:buNone/>
            </a:pP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Trading: bonos, deuda, crypto-exchanges</a:t>
            </a:r>
            <a:endParaRPr sz="2400">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chemeClr val="accent5"/>
                </a:solidFill>
                <a:latin typeface="Quattrocento Sans"/>
                <a:ea typeface="Quattrocento Sans"/>
                <a:cs typeface="Quattrocento Sans"/>
                <a:sym typeface="Quattrocento Sans"/>
              </a:rPr>
              <a:t>trading automático</a:t>
            </a:r>
            <a:endParaRPr sz="2400">
              <a:solidFill>
                <a:schemeClr val="accent5"/>
              </a:solidFill>
              <a:latin typeface="Quattrocento Sans"/>
              <a:ea typeface="Quattrocento Sans"/>
              <a:cs typeface="Quattrocento Sans"/>
              <a:sym typeface="Quattrocento Sans"/>
            </a:endParaRPr>
          </a:p>
          <a:p>
            <a:pPr marL="914400" lvl="1" indent="-381000" algn="l" rtl="0">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análisis de sentimientos</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Detección de fraude</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Análisis de riesgo al conceder créditos</a:t>
            </a:r>
            <a:endParaRPr sz="2400">
              <a:solidFill>
                <a:schemeClr val="accent5"/>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64a843b082_0_2389"/>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a:t>Data Preparation</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809" name="Google Shape;809;g64a843b082_0_2389"/>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Gain Insights - Exploratory data analysis</a:t>
            </a:r>
            <a:endParaRPr/>
          </a:p>
        </p:txBody>
      </p:sp>
      <p:pic>
        <p:nvPicPr>
          <p:cNvPr id="810" name="Google Shape;810;g64a843b082_0_2389"/>
          <p:cNvPicPr preferRelativeResize="0"/>
          <p:nvPr/>
        </p:nvPicPr>
        <p:blipFill>
          <a:blip r:embed="rId3">
            <a:alphaModFix/>
          </a:blip>
          <a:stretch>
            <a:fillRect/>
          </a:stretch>
        </p:blipFill>
        <p:spPr>
          <a:xfrm>
            <a:off x="9016475" y="380325"/>
            <a:ext cx="2843450" cy="3696499"/>
          </a:xfrm>
          <a:prstGeom prst="rect">
            <a:avLst/>
          </a:prstGeom>
          <a:noFill/>
          <a:ln>
            <a:noFill/>
          </a:ln>
        </p:spPr>
      </p:pic>
      <p:sp>
        <p:nvSpPr>
          <p:cNvPr id="811" name="Google Shape;811;g64a843b082_0_2389"/>
          <p:cNvSpPr txBox="1"/>
          <p:nvPr/>
        </p:nvSpPr>
        <p:spPr>
          <a:xfrm>
            <a:off x="239200" y="1219625"/>
            <a:ext cx="9293400" cy="4797600"/>
          </a:xfrm>
          <a:prstGeom prst="rect">
            <a:avLst/>
          </a:prstGeom>
          <a:noFill/>
          <a:ln>
            <a:noFill/>
          </a:ln>
        </p:spPr>
        <p:txBody>
          <a:bodyPr spcFirstLastPara="1" wrap="square" lIns="91425" tIns="45700" rIns="91425" bIns="45700" anchor="t" anchorCtr="0">
            <a:noAutofit/>
          </a:bodyPr>
          <a:lstStyle/>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Dar un vistazo general a los datos</a:t>
            </a:r>
            <a:endParaRPr sz="24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obtener estadísticas generales (mean, std, max, min, etc)</a:t>
            </a:r>
            <a:endParaRPr sz="22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histogramas/violin para ver distribución de datos numéricos</a:t>
            </a:r>
            <a:endParaRPr sz="22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barras para categóricos</a:t>
            </a:r>
            <a:endParaRPr sz="22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correlaciones</a:t>
            </a:r>
            <a:endParaRPr sz="22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datos faltantes</a:t>
            </a:r>
            <a:endParaRPr sz="22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datos erróneos</a:t>
            </a:r>
            <a:endParaRPr sz="22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outliers (boxplots)</a:t>
            </a:r>
            <a:endParaRPr sz="2200">
              <a:solidFill>
                <a:schemeClr val="accent5"/>
              </a:solidFill>
              <a:latin typeface="Quattrocento Sans"/>
              <a:ea typeface="Quattrocento Sans"/>
              <a:cs typeface="Quattrocento Sans"/>
              <a:sym typeface="Quattrocento Sans"/>
            </a:endParaRPr>
          </a:p>
          <a:p>
            <a:pPr marL="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 Hacer preguntas para conocer los datos</a:t>
            </a:r>
            <a:endParaRPr sz="2400">
              <a:solidFill>
                <a:schemeClr val="accent5"/>
              </a:solidFill>
              <a:latin typeface="Quattrocento Sans"/>
              <a:ea typeface="Quattrocento Sans"/>
              <a:cs typeface="Quattrocento Sans"/>
              <a:sym typeface="Quattrocento Sans"/>
            </a:endParaRPr>
          </a:p>
          <a:p>
            <a:pPr marL="914400" lvl="1" indent="-355600" algn="l" rtl="0">
              <a:lnSpc>
                <a:spcPct val="115000"/>
              </a:lnSpc>
              <a:spcBef>
                <a:spcPts val="0"/>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Por ejemplo saber el rango de años con que contamos</a:t>
            </a:r>
            <a:endParaRPr sz="2200">
              <a:solidFill>
                <a:schemeClr val="accent5"/>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3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Preparación de los datos</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818" name="Google Shape;818;p35"/>
          <p:cNvSpPr txBox="1"/>
          <p:nvPr/>
        </p:nvSpPr>
        <p:spPr>
          <a:xfrm>
            <a:off x="306700" y="1391750"/>
            <a:ext cx="7638600" cy="4605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s-AR" sz="2400" b="0" i="0" u="none" strike="noStrike" cap="none">
                <a:solidFill>
                  <a:schemeClr val="accent5"/>
                </a:solidFill>
                <a:latin typeface="Quattrocento Sans"/>
                <a:ea typeface="Quattrocento Sans"/>
                <a:cs typeface="Quattrocento Sans"/>
                <a:sym typeface="Quattrocento Sans"/>
              </a:rPr>
              <a:t>D</a:t>
            </a:r>
            <a:r>
              <a:rPr lang="es-AR" sz="2400">
                <a:solidFill>
                  <a:schemeClr val="accent5"/>
                </a:solidFill>
                <a:latin typeface="Quattrocento Sans"/>
                <a:ea typeface="Quattrocento Sans"/>
                <a:cs typeface="Quattrocento Sans"/>
                <a:sym typeface="Quattrocento Sans"/>
              </a:rPr>
              <a:t>atos depurados:</a:t>
            </a:r>
            <a:r>
              <a:rPr lang="es-AR" sz="2400" b="0" i="0" u="none" strike="noStrike" cap="none">
                <a:solidFill>
                  <a:schemeClr val="accent5"/>
                </a:solidFill>
                <a:latin typeface="Quattrocento Sans"/>
                <a:ea typeface="Quattrocento Sans"/>
                <a:cs typeface="Quattrocento Sans"/>
                <a:sym typeface="Quattrocento Sans"/>
              </a:rPr>
              <a:t> </a:t>
            </a:r>
            <a:endParaRPr sz="2400" b="0" i="0" u="none" strike="noStrike" cap="none">
              <a:solidFill>
                <a:schemeClr val="accent5"/>
              </a:solidFill>
              <a:latin typeface="Quattrocento Sans"/>
              <a:ea typeface="Quattrocento Sans"/>
              <a:cs typeface="Quattrocento Sans"/>
              <a:sym typeface="Quattrocento Sans"/>
            </a:endParaRPr>
          </a:p>
          <a:p>
            <a:pPr marL="457200"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I</a:t>
            </a:r>
            <a:r>
              <a:rPr lang="es-AR" sz="2400" b="0" i="0" u="none" strike="noStrike" cap="none">
                <a:solidFill>
                  <a:schemeClr val="accent5"/>
                </a:solidFill>
                <a:latin typeface="Quattrocento Sans"/>
                <a:ea typeface="Quattrocento Sans"/>
                <a:cs typeface="Quattrocento Sans"/>
                <a:sym typeface="Quattrocento Sans"/>
              </a:rPr>
              <a:t>mplica dejarle a nuestros programas datos que son correctos sintáctica y semánticamente. </a:t>
            </a:r>
            <a:endParaRPr sz="2400" b="0" i="0" u="none" strike="noStrike" cap="none">
              <a:solidFill>
                <a:schemeClr val="accent5"/>
              </a:solidFill>
              <a:latin typeface="Quattrocento Sans"/>
              <a:ea typeface="Quattrocento Sans"/>
              <a:cs typeface="Quattrocento Sans"/>
              <a:sym typeface="Quattrocento Sans"/>
            </a:endParaRPr>
          </a:p>
          <a:p>
            <a:pPr marL="457200" marR="0" lvl="0" indent="-152400" algn="l" rtl="0">
              <a:lnSpc>
                <a:spcPct val="115000"/>
              </a:lnSpc>
              <a:spcBef>
                <a:spcPts val="0"/>
              </a:spcBef>
              <a:spcAft>
                <a:spcPts val="0"/>
              </a:spcAft>
              <a:buClr>
                <a:schemeClr val="accent1"/>
              </a:buClr>
              <a:buSzPts val="2400"/>
              <a:buFont typeface="Quattrocento Sans"/>
              <a:buChar char="&gt;"/>
            </a:pPr>
            <a:r>
              <a:rPr lang="es-AR" sz="2400">
                <a:solidFill>
                  <a:schemeClr val="accent5"/>
                </a:solidFill>
                <a:latin typeface="Quattrocento Sans"/>
                <a:ea typeface="Quattrocento Sans"/>
                <a:cs typeface="Quattrocento Sans"/>
                <a:sym typeface="Quattrocento Sans"/>
              </a:rPr>
              <a:t>Los errores a corregir son de todo tipo: </a:t>
            </a:r>
            <a:endParaRPr sz="2400">
              <a:solidFill>
                <a:schemeClr val="accent5"/>
              </a:solidFill>
              <a:latin typeface="Quattrocento Sans"/>
              <a:ea typeface="Quattrocento Sans"/>
              <a:cs typeface="Quattrocento Sans"/>
              <a:sym typeface="Quattrocento Sans"/>
            </a:endParaRPr>
          </a:p>
          <a:p>
            <a:pPr marL="1371600" marR="0" lvl="1" indent="-381000" algn="l" rtl="0">
              <a:lnSpc>
                <a:spcPct val="115000"/>
              </a:lnSpc>
              <a:spcBef>
                <a:spcPts val="0"/>
              </a:spcBef>
              <a:spcAft>
                <a:spcPts val="0"/>
              </a:spcAft>
              <a:buClr>
                <a:schemeClr val="accent1"/>
              </a:buClr>
              <a:buSzPts val="2400"/>
              <a:buFont typeface="Quattrocento Sans"/>
              <a:buChar char="○"/>
            </a:pPr>
            <a:r>
              <a:rPr lang="es-AR" sz="2400">
                <a:solidFill>
                  <a:schemeClr val="accent5"/>
                </a:solidFill>
                <a:latin typeface="Quattrocento Sans"/>
                <a:ea typeface="Quattrocento Sans"/>
                <a:cs typeface="Quattrocento Sans"/>
                <a:sym typeface="Quattrocento Sans"/>
              </a:rPr>
              <a:t>formateo de fechas </a:t>
            </a:r>
            <a:endParaRPr sz="2400">
              <a:solidFill>
                <a:schemeClr val="accent5"/>
              </a:solidFill>
              <a:latin typeface="Quattrocento Sans"/>
              <a:ea typeface="Quattrocento Sans"/>
              <a:cs typeface="Quattrocento Sans"/>
              <a:sym typeface="Quattrocento Sans"/>
            </a:endParaRPr>
          </a:p>
          <a:p>
            <a:pPr marL="1371600" marR="0" lvl="1" indent="-381000" algn="l" rtl="0">
              <a:lnSpc>
                <a:spcPct val="115000"/>
              </a:lnSpc>
              <a:spcBef>
                <a:spcPts val="0"/>
              </a:spcBef>
              <a:spcAft>
                <a:spcPts val="0"/>
              </a:spcAft>
              <a:buClr>
                <a:schemeClr val="accent1"/>
              </a:buClr>
              <a:buSzPts val="2400"/>
              <a:buFont typeface="Quattrocento Sans"/>
              <a:buChar char="○"/>
            </a:pPr>
            <a:r>
              <a:rPr lang="es-AR" sz="2400">
                <a:solidFill>
                  <a:schemeClr val="accent5"/>
                </a:solidFill>
                <a:latin typeface="Quattrocento Sans"/>
                <a:ea typeface="Quattrocento Sans"/>
                <a:cs typeface="Quattrocento Sans"/>
                <a:sym typeface="Quattrocento Sans"/>
              </a:rPr>
              <a:t>formatos numéricos</a:t>
            </a:r>
            <a:endParaRPr sz="2400">
              <a:solidFill>
                <a:schemeClr val="accent5"/>
              </a:solidFill>
              <a:latin typeface="Quattrocento Sans"/>
              <a:ea typeface="Quattrocento Sans"/>
              <a:cs typeface="Quattrocento Sans"/>
              <a:sym typeface="Quattrocento Sans"/>
            </a:endParaRPr>
          </a:p>
          <a:p>
            <a:pPr marL="1371600" marR="0" lvl="1" indent="-381000" algn="l" rtl="0">
              <a:lnSpc>
                <a:spcPct val="115000"/>
              </a:lnSpc>
              <a:spcBef>
                <a:spcPts val="0"/>
              </a:spcBef>
              <a:spcAft>
                <a:spcPts val="0"/>
              </a:spcAft>
              <a:buClr>
                <a:schemeClr val="accent1"/>
              </a:buClr>
              <a:buSzPts val="2400"/>
              <a:buFont typeface="Quattrocento Sans"/>
              <a:buChar char="○"/>
            </a:pPr>
            <a:r>
              <a:rPr lang="es-AR" sz="2400">
                <a:solidFill>
                  <a:schemeClr val="accent5"/>
                </a:solidFill>
                <a:latin typeface="Quattrocento Sans"/>
                <a:ea typeface="Quattrocento Sans"/>
                <a:cs typeface="Quattrocento Sans"/>
                <a:sym typeface="Quattrocento Sans"/>
              </a:rPr>
              <a:t>caracteres inválidos</a:t>
            </a:r>
            <a:endParaRPr sz="2400">
              <a:solidFill>
                <a:schemeClr val="accent5"/>
              </a:solidFill>
              <a:latin typeface="Quattrocento Sans"/>
              <a:ea typeface="Quattrocento Sans"/>
              <a:cs typeface="Quattrocento Sans"/>
              <a:sym typeface="Quattrocento Sans"/>
            </a:endParaRPr>
          </a:p>
          <a:p>
            <a:pPr marL="1371600" marR="0" lvl="1" indent="-381000" algn="l" rtl="0">
              <a:lnSpc>
                <a:spcPct val="115000"/>
              </a:lnSpc>
              <a:spcBef>
                <a:spcPts val="0"/>
              </a:spcBef>
              <a:spcAft>
                <a:spcPts val="0"/>
              </a:spcAft>
              <a:buClr>
                <a:schemeClr val="accent1"/>
              </a:buClr>
              <a:buSzPts val="2400"/>
              <a:buFont typeface="Quattrocento Sans"/>
              <a:buChar char="○"/>
            </a:pPr>
            <a:r>
              <a:rPr lang="es-AR" sz="2400">
                <a:solidFill>
                  <a:schemeClr val="accent5"/>
                </a:solidFill>
                <a:latin typeface="Quattrocento Sans"/>
                <a:ea typeface="Quattrocento Sans"/>
                <a:cs typeface="Quattrocento Sans"/>
                <a:sym typeface="Quattrocento Sans"/>
              </a:rPr>
              <a:t>conversión de tipos, </a:t>
            </a:r>
            <a:endParaRPr sz="2400">
              <a:solidFill>
                <a:schemeClr val="accent5"/>
              </a:solidFill>
              <a:latin typeface="Quattrocento Sans"/>
              <a:ea typeface="Quattrocento Sans"/>
              <a:cs typeface="Quattrocento Sans"/>
              <a:sym typeface="Quattrocento Sans"/>
            </a:endParaRPr>
          </a:p>
          <a:p>
            <a:pPr marL="1371600" marR="0" lvl="1" indent="-381000" algn="l" rtl="0">
              <a:lnSpc>
                <a:spcPct val="115000"/>
              </a:lnSpc>
              <a:spcBef>
                <a:spcPts val="0"/>
              </a:spcBef>
              <a:spcAft>
                <a:spcPts val="0"/>
              </a:spcAft>
              <a:buClr>
                <a:schemeClr val="accent1"/>
              </a:buClr>
              <a:buSzPts val="2400"/>
              <a:buFont typeface="Quattrocento Sans"/>
              <a:buChar char="○"/>
            </a:pPr>
            <a:r>
              <a:rPr lang="es-AR" sz="2400">
                <a:solidFill>
                  <a:schemeClr val="accent5"/>
                </a:solidFill>
                <a:latin typeface="Quattrocento Sans"/>
                <a:ea typeface="Quattrocento Sans"/>
                <a:cs typeface="Quattrocento Sans"/>
                <a:sym typeface="Quattrocento Sans"/>
              </a:rPr>
              <a:t>valores nulos o faltantes, etc.</a:t>
            </a: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819" name="Google Shape;819;p35"/>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Limpieza o data cleansing o data wrangling</a:t>
            </a:r>
            <a:endParaRPr sz="1733" b="0" i="0" u="none" strike="noStrike" cap="none">
              <a:solidFill>
                <a:srgbClr val="393939"/>
              </a:solidFill>
              <a:latin typeface="Quattrocento Sans"/>
              <a:ea typeface="Quattrocento Sans"/>
              <a:cs typeface="Quattrocento Sans"/>
              <a:sym typeface="Quattrocento Sans"/>
            </a:endParaRPr>
          </a:p>
        </p:txBody>
      </p:sp>
      <p:pic>
        <p:nvPicPr>
          <p:cNvPr id="820" name="Google Shape;820;p35"/>
          <p:cNvPicPr preferRelativeResize="0"/>
          <p:nvPr/>
        </p:nvPicPr>
        <p:blipFill>
          <a:blip r:embed="rId3">
            <a:alphaModFix/>
          </a:blip>
          <a:stretch>
            <a:fillRect/>
          </a:stretch>
        </p:blipFill>
        <p:spPr>
          <a:xfrm>
            <a:off x="8652875" y="1219569"/>
            <a:ext cx="3299800" cy="185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g64a843b082_0_2516"/>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Preparación de los datos</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827" name="Google Shape;827;g64a843b082_0_2516"/>
          <p:cNvSpPr txBox="1"/>
          <p:nvPr/>
        </p:nvSpPr>
        <p:spPr>
          <a:xfrm>
            <a:off x="343525" y="1391750"/>
            <a:ext cx="4980900" cy="46050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Además de la corrección de los valores es necesario asegurarse de que los datos estén bien formados: que cada ﬁla sea una observación y cada columna un atributo.</a:t>
            </a: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10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
        <p:nvSpPr>
          <p:cNvPr id="828" name="Google Shape;828;g64a843b082_0_2516"/>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Limpieza o data cleansing o data wrangling</a:t>
            </a:r>
            <a:endParaRPr sz="1733" b="0" i="0" u="none" strike="noStrike" cap="none">
              <a:solidFill>
                <a:srgbClr val="393939"/>
              </a:solidFill>
              <a:latin typeface="Quattrocento Sans"/>
              <a:ea typeface="Quattrocento Sans"/>
              <a:cs typeface="Quattrocento Sans"/>
              <a:sym typeface="Quattrocento Sans"/>
            </a:endParaRPr>
          </a:p>
        </p:txBody>
      </p:sp>
      <p:pic>
        <p:nvPicPr>
          <p:cNvPr id="829" name="Google Shape;829;g64a843b082_0_2516"/>
          <p:cNvPicPr preferRelativeResize="0"/>
          <p:nvPr/>
        </p:nvPicPr>
        <p:blipFill rotWithShape="1">
          <a:blip r:embed="rId3">
            <a:alphaModFix/>
          </a:blip>
          <a:srcRect/>
          <a:stretch/>
        </p:blipFill>
        <p:spPr>
          <a:xfrm>
            <a:off x="5387250" y="836450"/>
            <a:ext cx="6013476" cy="5069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6"/>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Preparación de los datos</a:t>
            </a:r>
            <a:endParaRPr sz="2096"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836" name="Google Shape;836;p36"/>
          <p:cNvSpPr txBox="1"/>
          <p:nvPr/>
        </p:nvSpPr>
        <p:spPr>
          <a:xfrm>
            <a:off x="609600" y="1391750"/>
            <a:ext cx="10926000" cy="4605000"/>
          </a:xfrm>
          <a:prstGeom prst="rect">
            <a:avLst/>
          </a:prstGeom>
          <a:noFill/>
          <a:ln>
            <a:noFill/>
          </a:ln>
        </p:spPr>
        <p:txBody>
          <a:bodyPr spcFirstLastPara="1" wrap="square" lIns="91425" tIns="45700" rIns="91425" bIns="45700" anchor="t" anchorCtr="0">
            <a:noAutofit/>
          </a:bodyPr>
          <a:lstStyle/>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Un dato anómalo es aquel que tiene valores imposibles para uno o más de sus atributos.</a:t>
            </a:r>
            <a:endParaRPr sz="2400">
              <a:solidFill>
                <a:schemeClr val="accent5"/>
              </a:solidFill>
              <a:latin typeface="Quattrocento Sans"/>
              <a:ea typeface="Quattrocento Sans"/>
              <a:cs typeface="Quattrocento Sans"/>
              <a:sym typeface="Quattrocento Sans"/>
            </a:endParaRPr>
          </a:p>
          <a:p>
            <a:pPr marL="914400" marR="0" lvl="1" indent="-381000" algn="l" rtl="0">
              <a:lnSpc>
                <a:spcPct val="100000"/>
              </a:lnSpc>
              <a:spcBef>
                <a:spcPts val="0"/>
              </a:spcBef>
              <a:spcAft>
                <a:spcPts val="0"/>
              </a:spcAft>
              <a:buClr>
                <a:schemeClr val="accent1"/>
              </a:buClr>
              <a:buSzPts val="2400"/>
              <a:buFont typeface="Quattrocento Sans"/>
              <a:buChar char="○"/>
            </a:pPr>
            <a:r>
              <a:rPr lang="es-AR" sz="2400" b="0" i="0" u="none" strike="noStrike" cap="none">
                <a:solidFill>
                  <a:schemeClr val="accent5"/>
                </a:solidFill>
                <a:latin typeface="Quattrocento Sans"/>
                <a:ea typeface="Quattrocento Sans"/>
                <a:cs typeface="Quattrocento Sans"/>
                <a:sym typeface="Quattrocento Sans"/>
              </a:rPr>
              <a:t>Por ejemplo: una persona de 800 años de edad.</a:t>
            </a:r>
            <a:endParaRPr sz="2400" b="0" i="0" u="none" strike="noStrike" cap="none">
              <a:solidFill>
                <a:schemeClr val="accent5"/>
              </a:solidFill>
              <a:latin typeface="Quattrocento Sans"/>
              <a:ea typeface="Quattrocento Sans"/>
              <a:cs typeface="Quattrocento Sans"/>
              <a:sym typeface="Quattrocento Sans"/>
            </a:endParaRPr>
          </a:p>
          <a:p>
            <a:pPr marL="914400" lvl="1" indent="-381000" algn="l" rtl="0">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Se pueden visualizar con boxplots</a:t>
            </a:r>
            <a:endParaRPr sz="2400">
              <a:solidFill>
                <a:schemeClr val="accent5"/>
              </a:solidFill>
              <a:latin typeface="Quattrocento Sans"/>
              <a:ea typeface="Quattrocento Sans"/>
              <a:cs typeface="Quattrocento Sans"/>
              <a:sym typeface="Quattrocento Sans"/>
            </a:endParaRPr>
          </a:p>
          <a:p>
            <a:pPr marL="914400" lvl="1" indent="-381000" algn="l" rtl="0">
              <a:spcBef>
                <a:spcPts val="0"/>
              </a:spcBef>
              <a:spcAft>
                <a:spcPts val="0"/>
              </a:spcAft>
              <a:buClr>
                <a:schemeClr val="accent5"/>
              </a:buClr>
              <a:buSzPts val="2400"/>
              <a:buFont typeface="Quattrocento Sans"/>
              <a:buChar char="○"/>
            </a:pPr>
            <a:r>
              <a:rPr lang="es-AR" sz="2400">
                <a:solidFill>
                  <a:schemeClr val="accent5"/>
                </a:solidFill>
                <a:latin typeface="Quattrocento Sans"/>
                <a:ea typeface="Quattrocento Sans"/>
                <a:cs typeface="Quattrocento Sans"/>
                <a:sym typeface="Quattrocento Sans"/>
              </a:rPr>
              <a:t>MLI: SVM, DBSCAN</a:t>
            </a:r>
            <a:endParaRPr sz="2400">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La anomalía es relativa cuando el dato es semánticamente posible pero no tiene sentido en el contexto.</a:t>
            </a:r>
            <a:endParaRPr sz="2400" b="0" i="0" u="none" strike="noStrike" cap="none">
              <a:solidFill>
                <a:schemeClr val="accent5"/>
              </a:solidFill>
              <a:latin typeface="Quattrocento Sans"/>
              <a:ea typeface="Quattrocento Sans"/>
              <a:cs typeface="Quattrocento Sans"/>
              <a:sym typeface="Quattrocento Sans"/>
            </a:endParaRPr>
          </a:p>
          <a:p>
            <a:pPr marL="914400" marR="0" lvl="1" indent="-381000" algn="l" rtl="0">
              <a:lnSpc>
                <a:spcPct val="100000"/>
              </a:lnSpc>
              <a:spcBef>
                <a:spcPts val="0"/>
              </a:spcBef>
              <a:spcAft>
                <a:spcPts val="0"/>
              </a:spcAft>
              <a:buClr>
                <a:schemeClr val="accent1"/>
              </a:buClr>
              <a:buSzPts val="2400"/>
              <a:buFont typeface="Quattrocento Sans"/>
              <a:buChar char="○"/>
            </a:pPr>
            <a:r>
              <a:rPr lang="es-AR" sz="2400" b="0" i="0" u="none" strike="noStrike" cap="none">
                <a:solidFill>
                  <a:schemeClr val="accent5"/>
                </a:solidFill>
                <a:latin typeface="Quattrocento Sans"/>
                <a:ea typeface="Quattrocento Sans"/>
                <a:cs typeface="Quattrocento Sans"/>
                <a:sym typeface="Quattrocento Sans"/>
              </a:rPr>
              <a:t>Por ejemplo tener 2 años y 1.70 m. de altura.</a:t>
            </a:r>
            <a:endParaRPr sz="2400" b="0" i="0" u="none" strike="noStrike" cap="none">
              <a:solidFill>
                <a:schemeClr val="accent5"/>
              </a:solidFill>
              <a:latin typeface="Quattrocento Sans"/>
              <a:ea typeface="Quattrocento Sans"/>
              <a:cs typeface="Quattrocento Sans"/>
              <a:sym typeface="Quattrocento Sans"/>
            </a:endParaRPr>
          </a:p>
          <a:p>
            <a:pPr marL="0" marR="0" lvl="0" indent="-152400" algn="l" rtl="0">
              <a:lnSpc>
                <a:spcPct val="100000"/>
              </a:lnSpc>
              <a:spcBef>
                <a:spcPts val="0"/>
              </a:spcBef>
              <a:spcAft>
                <a:spcPts val="0"/>
              </a:spcAft>
              <a:buClr>
                <a:schemeClr val="accent1"/>
              </a:buClr>
              <a:buSzPts val="2400"/>
              <a:buFont typeface="Quattrocento Sans"/>
              <a:buChar char="&gt;"/>
            </a:pPr>
            <a:r>
              <a:rPr lang="es-AR" sz="2400" b="0" i="0" u="none" strike="noStrike" cap="none">
                <a:solidFill>
                  <a:schemeClr val="accent5"/>
                </a:solidFill>
                <a:latin typeface="Quattrocento Sans"/>
                <a:ea typeface="Quattrocento Sans"/>
                <a:cs typeface="Quattrocento Sans"/>
                <a:sym typeface="Quattrocento Sans"/>
              </a:rPr>
              <a:t>Algunos algoritmos son más sensibles a los outliers que otros, por eso es importante la detección de anomalías en nuestro proceso.</a:t>
            </a:r>
            <a:endParaRPr sz="2400" b="0" i="0" u="none" strike="noStrike" cap="none">
              <a:solidFill>
                <a:schemeClr val="accent5"/>
              </a:solidFill>
              <a:latin typeface="Quattrocento Sans"/>
              <a:ea typeface="Quattrocento Sans"/>
              <a:cs typeface="Quattrocento Sans"/>
              <a:sym typeface="Quattrocento Sans"/>
            </a:endParaRPr>
          </a:p>
          <a:p>
            <a:pPr marL="0" lvl="0" indent="0" algn="l" rtl="0">
              <a:spcBef>
                <a:spcPts val="0"/>
              </a:spcBef>
              <a:spcAft>
                <a:spcPts val="0"/>
              </a:spcAft>
              <a:buNone/>
            </a:pPr>
            <a:endParaRPr sz="2400">
              <a:solidFill>
                <a:schemeClr val="accent5"/>
              </a:solidFill>
              <a:latin typeface="Quattrocento Sans"/>
              <a:ea typeface="Quattrocento Sans"/>
              <a:cs typeface="Quattrocento Sans"/>
              <a:sym typeface="Quattrocento Sans"/>
            </a:endParaRPr>
          </a:p>
          <a:p>
            <a:pPr marL="0" lvl="0" indent="0" algn="ctr" rtl="0">
              <a:spcBef>
                <a:spcPts val="700"/>
              </a:spcBef>
              <a:spcAft>
                <a:spcPts val="0"/>
              </a:spcAft>
              <a:buNone/>
            </a:pPr>
            <a:r>
              <a:rPr lang="es-AR" sz="2100" b="1">
                <a:solidFill>
                  <a:schemeClr val="accent5"/>
                </a:solidFill>
                <a:latin typeface="Quattrocento Sans"/>
                <a:ea typeface="Quattrocento Sans"/>
                <a:cs typeface="Quattrocento Sans"/>
                <a:sym typeface="Quattrocento Sans"/>
              </a:rPr>
              <a:t>¿Qué acción tomamos?</a:t>
            </a:r>
            <a:endParaRPr sz="2400">
              <a:solidFill>
                <a:schemeClr val="accent5"/>
              </a:solidFill>
              <a:latin typeface="Quattrocento Sans"/>
              <a:ea typeface="Quattrocento Sans"/>
              <a:cs typeface="Quattrocento Sans"/>
              <a:sym typeface="Quattrocento Sans"/>
            </a:endParaRPr>
          </a:p>
        </p:txBody>
      </p:sp>
      <p:sp>
        <p:nvSpPr>
          <p:cNvPr id="837" name="Google Shape;837;p36"/>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a:t>Outliers - datos anómalos y errores</a:t>
            </a:r>
            <a:endParaRPr sz="1733"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g64a843b082_0_2533"/>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Preparación de los datos</a:t>
            </a:r>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844" name="Google Shape;844;g64a843b082_0_2533"/>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Imputación de valores faltantes</a:t>
            </a:r>
            <a:endParaRPr sz="1733" b="0" i="0" u="none" strike="noStrike" cap="none">
              <a:solidFill>
                <a:srgbClr val="393939"/>
              </a:solidFill>
              <a:latin typeface="Quattrocento Sans"/>
              <a:ea typeface="Quattrocento Sans"/>
              <a:cs typeface="Quattrocento Sans"/>
              <a:sym typeface="Quattrocento Sans"/>
            </a:endParaRPr>
          </a:p>
        </p:txBody>
      </p:sp>
      <p:sp>
        <p:nvSpPr>
          <p:cNvPr id="845" name="Google Shape;845;g64a843b082_0_2533"/>
          <p:cNvSpPr txBox="1"/>
          <p:nvPr/>
        </p:nvSpPr>
        <p:spPr>
          <a:xfrm>
            <a:off x="3836450" y="1391750"/>
            <a:ext cx="7938300" cy="4797900"/>
          </a:xfrm>
          <a:prstGeom prst="rect">
            <a:avLst/>
          </a:prstGeom>
          <a:noFill/>
          <a:ln>
            <a:noFill/>
          </a:ln>
        </p:spPr>
        <p:txBody>
          <a:bodyPr spcFirstLastPara="1" wrap="square" lIns="91425" tIns="45700" rIns="91425" bIns="45700" anchor="t" anchorCtr="0">
            <a:noAutofit/>
          </a:bodyPr>
          <a:lstStyle/>
          <a:p>
            <a:pPr marL="0" marR="0" lvl="0" indent="-139700" algn="l" rtl="0">
              <a:lnSpc>
                <a:spcPct val="100000"/>
              </a:lnSpc>
              <a:spcBef>
                <a:spcPts val="933"/>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C</a:t>
            </a:r>
            <a:r>
              <a:rPr lang="es-AR" sz="2200" b="0" i="0" u="none" strike="noStrike" cap="none">
                <a:solidFill>
                  <a:schemeClr val="accent5"/>
                </a:solidFill>
                <a:latin typeface="Quattrocento Sans"/>
                <a:ea typeface="Quattrocento Sans"/>
                <a:cs typeface="Quattrocento Sans"/>
                <a:sym typeface="Quattrocento Sans"/>
              </a:rPr>
              <a:t>ompletar con el valor promedio o la mediana los atributos numéricos</a:t>
            </a:r>
            <a:endParaRPr sz="2200">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933"/>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C</a:t>
            </a:r>
            <a:r>
              <a:rPr lang="es-AR" sz="2200" b="0" i="0" u="none" strike="noStrike" cap="none">
                <a:solidFill>
                  <a:schemeClr val="accent5"/>
                </a:solidFill>
                <a:latin typeface="Quattrocento Sans"/>
                <a:ea typeface="Quattrocento Sans"/>
                <a:cs typeface="Quattrocento Sans"/>
                <a:sym typeface="Quattrocento Sans"/>
              </a:rPr>
              <a:t>on el valor más popular o moda los atributos categóricos.</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933"/>
              </a:spcBef>
              <a:spcAft>
                <a:spcPts val="0"/>
              </a:spcAft>
              <a:buClr>
                <a:schemeClr val="accent1"/>
              </a:buClr>
              <a:buSzPts val="2200"/>
              <a:buFont typeface="Quattrocento Sans"/>
              <a:buChar char="&gt;"/>
            </a:pPr>
            <a:r>
              <a:rPr lang="es-AR" sz="2200">
                <a:solidFill>
                  <a:schemeClr val="accent5"/>
                </a:solidFill>
                <a:latin typeface="Quattrocento Sans"/>
                <a:ea typeface="Quattrocento Sans"/>
                <a:cs typeface="Quattrocento Sans"/>
                <a:sym typeface="Quattrocento Sans"/>
              </a:rPr>
              <a:t>Se puede</a:t>
            </a:r>
            <a:r>
              <a:rPr lang="es-AR" sz="2200" b="0" i="0" u="none" strike="noStrike" cap="none">
                <a:solidFill>
                  <a:schemeClr val="accent5"/>
                </a:solidFill>
                <a:latin typeface="Quattrocento Sans"/>
                <a:ea typeface="Quattrocento Sans"/>
                <a:cs typeface="Quattrocento Sans"/>
                <a:sym typeface="Quattrocento Sans"/>
              </a:rPr>
              <a:t> encarar </a:t>
            </a:r>
            <a:r>
              <a:rPr lang="es-AR" sz="2200">
                <a:solidFill>
                  <a:schemeClr val="accent5"/>
                </a:solidFill>
                <a:latin typeface="Quattrocento Sans"/>
                <a:ea typeface="Quattrocento Sans"/>
                <a:cs typeface="Quattrocento Sans"/>
                <a:sym typeface="Quattrocento Sans"/>
              </a:rPr>
              <a:t>la</a:t>
            </a:r>
            <a:r>
              <a:rPr lang="es-AR" sz="2200" b="0" i="0" u="none" strike="noStrike" cap="none">
                <a:solidFill>
                  <a:schemeClr val="accent5"/>
                </a:solidFill>
                <a:latin typeface="Quattrocento Sans"/>
                <a:ea typeface="Quattrocento Sans"/>
                <a:cs typeface="Quattrocento Sans"/>
                <a:sym typeface="Quattrocento Sans"/>
              </a:rPr>
              <a:t> imputación como un mini proceso de Data Science</a:t>
            </a:r>
            <a:endParaRPr sz="2200" b="0" i="0" u="none" strike="noStrike" cap="none">
              <a:solidFill>
                <a:schemeClr val="accent5"/>
              </a:solidFill>
              <a:latin typeface="Quattrocento Sans"/>
              <a:ea typeface="Quattrocento Sans"/>
              <a:cs typeface="Quattrocento Sans"/>
              <a:sym typeface="Quattrocento Sans"/>
            </a:endParaRPr>
          </a:p>
          <a:p>
            <a:pPr marL="914400" lvl="1" indent="-368300" algn="l" rtl="0">
              <a:spcBef>
                <a:spcPts val="933"/>
              </a:spcBef>
              <a:spcAft>
                <a:spcPts val="0"/>
              </a:spcAft>
              <a:buClr>
                <a:schemeClr val="accent1"/>
              </a:buClr>
              <a:buSzPts val="2200"/>
              <a:buFont typeface="Quattrocento Sans"/>
              <a:buChar char="○"/>
            </a:pPr>
            <a:r>
              <a:rPr lang="es-AR" sz="2200">
                <a:solidFill>
                  <a:schemeClr val="accent5"/>
                </a:solidFill>
                <a:latin typeface="Quattrocento Sans"/>
                <a:ea typeface="Quattrocento Sans"/>
                <a:cs typeface="Quattrocento Sans"/>
                <a:sym typeface="Quattrocento Sans"/>
              </a:rPr>
              <a:t>A</a:t>
            </a:r>
            <a:r>
              <a:rPr lang="es-AR" sz="2200" b="0" i="0" u="none" strike="noStrike" cap="none">
                <a:solidFill>
                  <a:schemeClr val="accent5"/>
                </a:solidFill>
                <a:latin typeface="Quattrocento Sans"/>
                <a:ea typeface="Quattrocento Sans"/>
                <a:cs typeface="Quattrocento Sans"/>
                <a:sym typeface="Quattrocento Sans"/>
              </a:rPr>
              <a:t>tributos numéricos mediante un algoritmo de regresió</a:t>
            </a:r>
            <a:r>
              <a:rPr lang="es-AR" sz="2200">
                <a:solidFill>
                  <a:schemeClr val="accent5"/>
                </a:solidFill>
                <a:latin typeface="Quattrocento Sans"/>
                <a:ea typeface="Quattrocento Sans"/>
                <a:cs typeface="Quattrocento Sans"/>
                <a:sym typeface="Quattrocento Sans"/>
              </a:rPr>
              <a:t>n</a:t>
            </a:r>
            <a:endParaRPr sz="2200">
              <a:solidFill>
                <a:schemeClr val="accent5"/>
              </a:solidFill>
              <a:latin typeface="Quattrocento Sans"/>
              <a:ea typeface="Quattrocento Sans"/>
              <a:cs typeface="Quattrocento Sans"/>
              <a:sym typeface="Quattrocento Sans"/>
            </a:endParaRPr>
          </a:p>
          <a:p>
            <a:pPr marL="914400" lvl="1" indent="-368300" algn="l" rtl="0">
              <a:spcBef>
                <a:spcPts val="933"/>
              </a:spcBef>
              <a:spcAft>
                <a:spcPts val="0"/>
              </a:spcAft>
              <a:buClr>
                <a:schemeClr val="accent1"/>
              </a:buClr>
              <a:buSzPts val="2200"/>
              <a:buFont typeface="Quattrocento Sans"/>
              <a:buChar char="○"/>
            </a:pPr>
            <a:r>
              <a:rPr lang="es-AR" sz="2200" b="0" i="0" u="none" strike="noStrike" cap="none">
                <a:solidFill>
                  <a:schemeClr val="accent5"/>
                </a:solidFill>
                <a:latin typeface="Quattrocento Sans"/>
                <a:ea typeface="Quattrocento Sans"/>
                <a:cs typeface="Quattrocento Sans"/>
                <a:sym typeface="Quattrocento Sans"/>
              </a:rPr>
              <a:t>los datos categóricos con un algoritmo de clasiﬁcación.</a:t>
            </a:r>
            <a:endParaRPr sz="2200" b="0" i="0" u="none" strike="noStrike" cap="none">
              <a:solidFill>
                <a:schemeClr val="accent5"/>
              </a:solidFill>
              <a:latin typeface="Quattrocento Sans"/>
              <a:ea typeface="Quattrocento Sans"/>
              <a:cs typeface="Quattrocento Sans"/>
              <a:sym typeface="Quattrocento Sans"/>
            </a:endParaRPr>
          </a:p>
          <a:p>
            <a:pPr marL="0" marR="0" lvl="0" indent="-139700" algn="l" rtl="0">
              <a:lnSpc>
                <a:spcPct val="100000"/>
              </a:lnSpc>
              <a:spcBef>
                <a:spcPts val="933"/>
              </a:spcBef>
              <a:spcAft>
                <a:spcPts val="0"/>
              </a:spcAft>
              <a:buClr>
                <a:schemeClr val="accent1"/>
              </a:buClr>
              <a:buSzPts val="2200"/>
              <a:buFont typeface="Quattrocento Sans"/>
              <a:buChar char="&gt;"/>
            </a:pPr>
            <a:r>
              <a:rPr lang="es-AR" sz="2200" b="0" i="0" u="none" strike="noStrike" cap="none">
                <a:solidFill>
                  <a:schemeClr val="accent5"/>
                </a:solidFill>
                <a:latin typeface="Quattrocento Sans"/>
                <a:ea typeface="Quattrocento Sans"/>
                <a:cs typeface="Quattrocento Sans"/>
                <a:sym typeface="Quattrocento Sans"/>
              </a:rPr>
              <a:t>Existen varios algoritmos de imputación y algunos lenguajes cuentan con funciones para completar los valores faltantes en los datos automáticamente.</a:t>
            </a:r>
            <a:endParaRPr sz="2200" b="0" i="0" u="none" strike="noStrike" cap="none">
              <a:solidFill>
                <a:srgbClr val="393939"/>
              </a:solidFill>
              <a:latin typeface="Quattrocento Sans"/>
              <a:ea typeface="Quattrocento Sans"/>
              <a:cs typeface="Quattrocento Sans"/>
              <a:sym typeface="Quattrocento Sans"/>
            </a:endParaRPr>
          </a:p>
        </p:txBody>
      </p:sp>
      <p:pic>
        <p:nvPicPr>
          <p:cNvPr id="846" name="Google Shape;846;g64a843b082_0_2533"/>
          <p:cNvPicPr preferRelativeResize="0"/>
          <p:nvPr/>
        </p:nvPicPr>
        <p:blipFill rotWithShape="1">
          <a:blip r:embed="rId3">
            <a:alphaModFix/>
          </a:blip>
          <a:srcRect/>
          <a:stretch/>
        </p:blipFill>
        <p:spPr>
          <a:xfrm>
            <a:off x="554650" y="1391750"/>
            <a:ext cx="3008551" cy="2664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64a843b082_0_2541"/>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b="1" i="0" u="none" strike="noStrike" cap="none">
                <a:solidFill>
                  <a:schemeClr val="accent1"/>
                </a:solidFill>
                <a:latin typeface="Quattrocento Sans"/>
                <a:ea typeface="Quattrocento Sans"/>
                <a:cs typeface="Quattrocento Sans"/>
                <a:sym typeface="Quattrocento Sans"/>
              </a:rPr>
              <a:t>Preparación de los datos</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853" name="Google Shape;853;g64a843b082_0_2541"/>
          <p:cNvSpPr txBox="1"/>
          <p:nvPr/>
        </p:nvSpPr>
        <p:spPr>
          <a:xfrm>
            <a:off x="609600" y="1391775"/>
            <a:ext cx="7620000" cy="480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900"/>
              </a:spcBef>
              <a:spcAft>
                <a:spcPts val="0"/>
              </a:spcAft>
              <a:buNone/>
            </a:pPr>
            <a:r>
              <a:rPr lang="es-AR" sz="2000">
                <a:solidFill>
                  <a:srgbClr val="393939"/>
                </a:solidFill>
                <a:latin typeface="Quattrocento Sans"/>
                <a:ea typeface="Quattrocento Sans"/>
                <a:cs typeface="Quattrocento Sans"/>
                <a:sym typeface="Quattrocento Sans"/>
              </a:rPr>
              <a:t>Los datos serán transformados según las necesidades del algoritmo</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N</a:t>
            </a:r>
            <a:r>
              <a:rPr lang="es-AR" sz="2000">
                <a:solidFill>
                  <a:srgbClr val="393939"/>
                </a:solidFill>
                <a:latin typeface="Quattrocento Sans"/>
                <a:ea typeface="Quattrocento Sans"/>
                <a:cs typeface="Quattrocento Sans"/>
                <a:sym typeface="Quattrocento Sans"/>
              </a:rPr>
              <a:t>uméricos</a:t>
            </a:r>
            <a:endParaRPr sz="2000">
              <a:solidFill>
                <a:srgbClr val="393939"/>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rgbClr val="393939"/>
                </a:solidFill>
                <a:latin typeface="Quattrocento Sans"/>
                <a:ea typeface="Quattrocento Sans"/>
                <a:cs typeface="Quattrocento Sans"/>
                <a:sym typeface="Quattrocento Sans"/>
              </a:rPr>
              <a:t>Normalizar, reescalar</a:t>
            </a:r>
            <a:endParaRPr sz="2000">
              <a:solidFill>
                <a:srgbClr val="393939"/>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rgbClr val="393939"/>
                </a:solidFill>
                <a:latin typeface="Quattrocento Sans"/>
                <a:ea typeface="Quattrocento Sans"/>
                <a:cs typeface="Quattrocento Sans"/>
                <a:sym typeface="Quattrocento Sans"/>
              </a:rPr>
              <a:t>Dist no normales: ej: aplicar log</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Categóricos</a:t>
            </a:r>
            <a:endParaRPr sz="2000">
              <a:solidFill>
                <a:schemeClr val="accent5"/>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chemeClr val="accent5"/>
                </a:solidFill>
                <a:latin typeface="Quattrocento Sans"/>
                <a:ea typeface="Quattrocento Sans"/>
                <a:cs typeface="Quattrocento Sans"/>
                <a:sym typeface="Quattrocento Sans"/>
              </a:rPr>
              <a:t>Label Encoding</a:t>
            </a:r>
            <a:endParaRPr sz="2000">
              <a:solidFill>
                <a:schemeClr val="accent5"/>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chemeClr val="accent5"/>
                </a:solidFill>
                <a:latin typeface="Quattrocento Sans"/>
                <a:ea typeface="Quattrocento Sans"/>
                <a:cs typeface="Quattrocento Sans"/>
                <a:sym typeface="Quattrocento Sans"/>
              </a:rPr>
              <a:t>one-hot encoding</a:t>
            </a:r>
            <a:endParaRPr sz="2000">
              <a:solidFill>
                <a:schemeClr val="accent5"/>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Fechas</a:t>
            </a:r>
            <a:endParaRPr sz="2000">
              <a:solidFill>
                <a:schemeClr val="accent5"/>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Texto (NLP)</a:t>
            </a:r>
            <a:endParaRPr sz="2000">
              <a:solidFill>
                <a:schemeClr val="accent5"/>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chemeClr val="accent5"/>
                </a:solidFill>
                <a:latin typeface="Quattrocento Sans"/>
                <a:ea typeface="Quattrocento Sans"/>
                <a:cs typeface="Quattrocento Sans"/>
                <a:sym typeface="Quattrocento Sans"/>
              </a:rPr>
              <a:t>tf-idf, bag-of-words, ...</a:t>
            </a:r>
            <a:endParaRPr sz="2000">
              <a:solidFill>
                <a:schemeClr val="accent5"/>
              </a:solidFill>
              <a:latin typeface="Quattrocento Sans"/>
              <a:ea typeface="Quattrocento Sans"/>
              <a:cs typeface="Quattrocento Sans"/>
              <a:sym typeface="Quattrocento Sans"/>
            </a:endParaRPr>
          </a:p>
          <a:p>
            <a:pPr marL="0" marR="0" lvl="0" indent="0" algn="l" rtl="0">
              <a:lnSpc>
                <a:spcPct val="100000"/>
              </a:lnSpc>
              <a:spcBef>
                <a:spcPts val="900"/>
              </a:spcBef>
              <a:spcAft>
                <a:spcPts val="0"/>
              </a:spcAft>
              <a:buNone/>
            </a:pPr>
            <a:endParaRPr sz="2000">
              <a:solidFill>
                <a:srgbClr val="393939"/>
              </a:solidFill>
              <a:latin typeface="Quattrocento Sans"/>
              <a:ea typeface="Quattrocento Sans"/>
              <a:cs typeface="Quattrocento Sans"/>
              <a:sym typeface="Quattrocento Sans"/>
            </a:endParaRPr>
          </a:p>
        </p:txBody>
      </p:sp>
      <p:sp>
        <p:nvSpPr>
          <p:cNvPr id="854" name="Google Shape;854;g64a843b082_0_2541"/>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Transformació &amp; Ingeniería</a:t>
            </a:r>
            <a:endParaRPr sz="1700" b="0" i="0" u="none" strike="noStrike" cap="none">
              <a:solidFill>
                <a:srgbClr val="393939"/>
              </a:solidFill>
              <a:latin typeface="Quattrocento Sans"/>
              <a:ea typeface="Quattrocento Sans"/>
              <a:cs typeface="Quattrocento Sans"/>
              <a:sym typeface="Quattrocento Sans"/>
            </a:endParaRPr>
          </a:p>
        </p:txBody>
      </p:sp>
      <p:pic>
        <p:nvPicPr>
          <p:cNvPr id="855" name="Google Shape;855;g64a843b082_0_2541"/>
          <p:cNvPicPr preferRelativeResize="0"/>
          <p:nvPr/>
        </p:nvPicPr>
        <p:blipFill>
          <a:blip r:embed="rId3">
            <a:alphaModFix/>
          </a:blip>
          <a:stretch>
            <a:fillRect/>
          </a:stretch>
        </p:blipFill>
        <p:spPr>
          <a:xfrm>
            <a:off x="8297392" y="1133750"/>
            <a:ext cx="3721534" cy="48826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64a843b082_0_2668"/>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00"/>
              <a:buFont typeface="Quattrocento Sans"/>
              <a:buNone/>
            </a:pPr>
            <a:r>
              <a:rPr lang="es-AR" sz="2100" b="1" i="0" u="none" strike="noStrike" cap="none">
                <a:solidFill>
                  <a:schemeClr val="accent1"/>
                </a:solidFill>
                <a:latin typeface="Quattrocento Sans"/>
                <a:ea typeface="Quattrocento Sans"/>
                <a:cs typeface="Quattrocento Sans"/>
                <a:sym typeface="Quattrocento Sans"/>
              </a:rPr>
              <a:t>Preparación de los datos</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862" name="Google Shape;862;g64a843b082_0_2668"/>
          <p:cNvSpPr txBox="1"/>
          <p:nvPr/>
        </p:nvSpPr>
        <p:spPr>
          <a:xfrm>
            <a:off x="495425" y="1131000"/>
            <a:ext cx="7405500" cy="474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900"/>
              </a:spcBef>
              <a:spcAft>
                <a:spcPts val="0"/>
              </a:spcAft>
              <a:buNone/>
            </a:pPr>
            <a:r>
              <a:rPr lang="es-AR" sz="2000">
                <a:solidFill>
                  <a:srgbClr val="393939"/>
                </a:solidFill>
                <a:latin typeface="Quattrocento Sans"/>
                <a:ea typeface="Quattrocento Sans"/>
                <a:cs typeface="Quattrocento Sans"/>
                <a:sym typeface="Quattrocento Sans"/>
              </a:rPr>
              <a:t>Podríamos derivar nuevas variables:</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chemeClr val="accent5"/>
                </a:solidFill>
                <a:latin typeface="Quattrocento Sans"/>
                <a:ea typeface="Quattrocento Sans"/>
                <a:cs typeface="Quattrocento Sans"/>
                <a:sym typeface="Quattrocento Sans"/>
              </a:rPr>
              <a:t> </a:t>
            </a:r>
            <a:r>
              <a:rPr lang="es-AR" sz="2000">
                <a:solidFill>
                  <a:srgbClr val="393939"/>
                </a:solidFill>
                <a:latin typeface="Quattrocento Sans"/>
                <a:ea typeface="Quattrocento Sans"/>
                <a:cs typeface="Quattrocento Sans"/>
                <a:sym typeface="Quattrocento Sans"/>
              </a:rPr>
              <a:t>Polinómicas</a:t>
            </a:r>
            <a:endParaRPr sz="2000">
              <a:solidFill>
                <a:srgbClr val="393939"/>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rgbClr val="393939"/>
                </a:solidFill>
                <a:latin typeface="Quattrocento Sans"/>
                <a:ea typeface="Quattrocento Sans"/>
                <a:cs typeface="Quattrocento Sans"/>
                <a:sym typeface="Quattrocento Sans"/>
              </a:rPr>
              <a:t>x -&gt; x²</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rgbClr val="393939"/>
                </a:solidFill>
                <a:latin typeface="Quattrocento Sans"/>
                <a:ea typeface="Quattrocento Sans"/>
                <a:cs typeface="Quattrocento Sans"/>
                <a:sym typeface="Quattrocento Sans"/>
              </a:rPr>
              <a:t>Binarizar</a:t>
            </a:r>
            <a:endParaRPr sz="2000">
              <a:solidFill>
                <a:srgbClr val="393939"/>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rgbClr val="393939"/>
                </a:solidFill>
                <a:latin typeface="Quattrocento Sans"/>
                <a:ea typeface="Quattrocento Sans"/>
                <a:cs typeface="Quattrocento Sans"/>
                <a:sym typeface="Quattrocento Sans"/>
              </a:rPr>
              <a:t>duracion &gt; 20 ? largo : corto</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rgbClr val="393939"/>
                </a:solidFill>
                <a:latin typeface="Quattrocento Sans"/>
                <a:ea typeface="Quattrocento Sans"/>
                <a:cs typeface="Quattrocento Sans"/>
                <a:sym typeface="Quattrocento Sans"/>
              </a:rPr>
              <a:t>Discretizar</a:t>
            </a:r>
            <a:endParaRPr sz="2000">
              <a:solidFill>
                <a:srgbClr val="393939"/>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rgbClr val="393939"/>
                </a:solidFill>
                <a:latin typeface="Quattrocento Sans"/>
                <a:ea typeface="Quattrocento Sans"/>
                <a:cs typeface="Quattrocento Sans"/>
                <a:sym typeface="Quattrocento Sans"/>
              </a:rPr>
              <a:t>para suavizar numéricos como histogramas.</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rgbClr val="393939"/>
                </a:solidFill>
                <a:latin typeface="Quattrocento Sans"/>
                <a:ea typeface="Quattrocento Sans"/>
                <a:cs typeface="Quattrocento Sans"/>
                <a:sym typeface="Quattrocento Sans"/>
              </a:rPr>
              <a:t>Ratios</a:t>
            </a:r>
            <a:endParaRPr sz="2000">
              <a:solidFill>
                <a:srgbClr val="393939"/>
              </a:solidFill>
              <a:latin typeface="Quattrocento Sans"/>
              <a:ea typeface="Quattrocento Sans"/>
              <a:cs typeface="Quattrocento Sans"/>
              <a:sym typeface="Quattrocento Sans"/>
            </a:endParaRPr>
          </a:p>
          <a:p>
            <a:pPr marL="0" lvl="0" indent="-127000" algn="l" rtl="0">
              <a:spcBef>
                <a:spcPts val="933"/>
              </a:spcBef>
              <a:spcAft>
                <a:spcPts val="0"/>
              </a:spcAft>
              <a:buClr>
                <a:schemeClr val="accent1"/>
              </a:buClr>
              <a:buSzPts val="2000"/>
              <a:buFont typeface="Quattrocento Sans"/>
              <a:buChar char="&gt;"/>
            </a:pPr>
            <a:r>
              <a:rPr lang="es-AR" sz="2000">
                <a:solidFill>
                  <a:srgbClr val="393939"/>
                </a:solidFill>
                <a:latin typeface="Quattrocento Sans"/>
                <a:ea typeface="Quattrocento Sans"/>
                <a:cs typeface="Quattrocento Sans"/>
                <a:sym typeface="Quattrocento Sans"/>
              </a:rPr>
              <a:t>Rolling windows</a:t>
            </a:r>
            <a:endParaRPr sz="2000">
              <a:solidFill>
                <a:srgbClr val="393939"/>
              </a:solidFill>
              <a:latin typeface="Quattrocento Sans"/>
              <a:ea typeface="Quattrocento Sans"/>
              <a:cs typeface="Quattrocento Sans"/>
              <a:sym typeface="Quattrocento Sans"/>
            </a:endParaRPr>
          </a:p>
          <a:p>
            <a:pPr marL="914400" lvl="1" indent="-355600" algn="l" rtl="0">
              <a:spcBef>
                <a:spcPts val="933"/>
              </a:spcBef>
              <a:spcAft>
                <a:spcPts val="0"/>
              </a:spcAft>
              <a:buClr>
                <a:schemeClr val="accent1"/>
              </a:buClr>
              <a:buSzPts val="2000"/>
              <a:buFont typeface="Quattrocento Sans"/>
              <a:buChar char="○"/>
            </a:pPr>
            <a:r>
              <a:rPr lang="es-AR" sz="2000">
                <a:solidFill>
                  <a:srgbClr val="393939"/>
                </a:solidFill>
                <a:latin typeface="Quattrocento Sans"/>
                <a:ea typeface="Quattrocento Sans"/>
                <a:cs typeface="Quattrocento Sans"/>
                <a:sym typeface="Quattrocento Sans"/>
              </a:rPr>
              <a:t>conocer el valor anterior de una observación contigua (serie temporal)</a:t>
            </a:r>
            <a:endParaRPr sz="2000">
              <a:solidFill>
                <a:srgbClr val="393939"/>
              </a:solidFill>
              <a:latin typeface="Quattrocento Sans"/>
              <a:ea typeface="Quattrocento Sans"/>
              <a:cs typeface="Quattrocento Sans"/>
              <a:sym typeface="Quattrocento Sans"/>
            </a:endParaRPr>
          </a:p>
          <a:p>
            <a:pPr marL="0" marR="0" lvl="0" indent="0" algn="l" rtl="0">
              <a:lnSpc>
                <a:spcPct val="100000"/>
              </a:lnSpc>
              <a:spcBef>
                <a:spcPts val="900"/>
              </a:spcBef>
              <a:spcAft>
                <a:spcPts val="0"/>
              </a:spcAft>
              <a:buNone/>
            </a:pPr>
            <a:endParaRPr sz="2000" b="1" i="1">
              <a:solidFill>
                <a:srgbClr val="393939"/>
              </a:solidFill>
              <a:latin typeface="Quattrocento Sans"/>
              <a:ea typeface="Quattrocento Sans"/>
              <a:cs typeface="Quattrocento Sans"/>
              <a:sym typeface="Quattrocento Sans"/>
            </a:endParaRPr>
          </a:p>
          <a:p>
            <a:pPr marL="0" marR="0" lvl="0" indent="0" algn="l" rtl="0">
              <a:lnSpc>
                <a:spcPct val="100000"/>
              </a:lnSpc>
              <a:spcBef>
                <a:spcPts val="900"/>
              </a:spcBef>
              <a:spcAft>
                <a:spcPts val="0"/>
              </a:spcAft>
              <a:buNone/>
            </a:pPr>
            <a:endParaRPr sz="2000">
              <a:solidFill>
                <a:srgbClr val="393939"/>
              </a:solidFill>
              <a:latin typeface="Quattrocento Sans"/>
              <a:ea typeface="Quattrocento Sans"/>
              <a:cs typeface="Quattrocento Sans"/>
              <a:sym typeface="Quattrocento Sans"/>
            </a:endParaRPr>
          </a:p>
        </p:txBody>
      </p:sp>
      <p:sp>
        <p:nvSpPr>
          <p:cNvPr id="863" name="Google Shape;863;g64a843b082_0_2668"/>
          <p:cNvSpPr txBox="1">
            <a:spLocks noGrp="1"/>
          </p:cNvSpPr>
          <p:nvPr>
            <p:ph type="body" idx="2"/>
          </p:nvPr>
        </p:nvSpPr>
        <p:spPr>
          <a:xfrm>
            <a:off x="239184" y="740781"/>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Transformación &amp;</a:t>
            </a:r>
            <a:r>
              <a:rPr lang="es-AR" b="1"/>
              <a:t> Ingenieria </a:t>
            </a:r>
            <a:endParaRPr sz="1700" b="1" i="0" u="none" strike="noStrike" cap="none">
              <a:solidFill>
                <a:srgbClr val="393939"/>
              </a:solidFill>
            </a:endParaRPr>
          </a:p>
        </p:txBody>
      </p:sp>
      <p:pic>
        <p:nvPicPr>
          <p:cNvPr id="864" name="Google Shape;864;g64a843b082_0_2668"/>
          <p:cNvPicPr preferRelativeResize="0"/>
          <p:nvPr/>
        </p:nvPicPr>
        <p:blipFill>
          <a:blip r:embed="rId3">
            <a:alphaModFix/>
          </a:blip>
          <a:stretch>
            <a:fillRect/>
          </a:stretch>
        </p:blipFill>
        <p:spPr>
          <a:xfrm>
            <a:off x="7791267" y="562348"/>
            <a:ext cx="4000500" cy="4597400"/>
          </a:xfrm>
          <a:prstGeom prst="rect">
            <a:avLst/>
          </a:prstGeom>
          <a:noFill/>
          <a:ln>
            <a:noFill/>
          </a:ln>
        </p:spPr>
      </p:pic>
      <p:sp>
        <p:nvSpPr>
          <p:cNvPr id="865" name="Google Shape;865;g64a843b082_0_2668"/>
          <p:cNvSpPr txBox="1"/>
          <p:nvPr/>
        </p:nvSpPr>
        <p:spPr>
          <a:xfrm>
            <a:off x="1037200" y="5698433"/>
            <a:ext cx="10117500" cy="1219500"/>
          </a:xfrm>
          <a:prstGeom prst="rect">
            <a:avLst/>
          </a:prstGeom>
          <a:noFill/>
          <a:ln>
            <a:noFill/>
          </a:ln>
        </p:spPr>
        <p:txBody>
          <a:bodyPr spcFirstLastPara="1" wrap="square" lIns="121900" tIns="121900" rIns="121900" bIns="121900" anchor="t" anchorCtr="0">
            <a:noAutofit/>
          </a:bodyPr>
          <a:lstStyle/>
          <a:p>
            <a:pPr marL="609600" lvl="0" indent="0" algn="ctr" rtl="0">
              <a:spcBef>
                <a:spcPts val="900"/>
              </a:spcBef>
              <a:spcAft>
                <a:spcPts val="0"/>
              </a:spcAft>
              <a:buNone/>
            </a:pPr>
            <a:r>
              <a:rPr lang="es-AR" sz="2400" b="1" i="1">
                <a:solidFill>
                  <a:schemeClr val="accent5"/>
                </a:solidFill>
                <a:latin typeface="Quattrocento Sans"/>
                <a:ea typeface="Quattrocento Sans"/>
                <a:cs typeface="Quattrocento Sans"/>
                <a:sym typeface="Quattrocento Sans"/>
              </a:rPr>
              <a:t>Muchas técnicas relacionadas a Estadísticas y otras state-of-the-art</a:t>
            </a:r>
            <a:endParaRPr sz="19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2"/>
          <p:cNvSpPr txBox="1">
            <a:spLocks noGrp="1"/>
          </p:cNvSpPr>
          <p:nvPr>
            <p:ph type="body" idx="1"/>
          </p:nvPr>
        </p:nvSpPr>
        <p:spPr>
          <a:xfrm>
            <a:off x="239184" y="267979"/>
            <a:ext cx="11713467" cy="47285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accent1"/>
              </a:buClr>
              <a:buSzPts val="1782"/>
              <a:buFont typeface="Quattrocento Sans"/>
              <a:buNone/>
            </a:pPr>
            <a:r>
              <a:rPr lang="es-AR" sz="2096" b="1" i="0" u="none" strike="noStrike" cap="none">
                <a:solidFill>
                  <a:schemeClr val="accent1"/>
                </a:solidFill>
                <a:latin typeface="Quattrocento Sans"/>
                <a:ea typeface="Quattrocento Sans"/>
                <a:cs typeface="Quattrocento Sans"/>
                <a:sym typeface="Quattrocento Sans"/>
              </a:rPr>
              <a:t>Preparación de los datos</a:t>
            </a:r>
            <a:endParaRPr/>
          </a:p>
          <a:p>
            <a:pPr marL="0" marR="0" lvl="0" indent="0" algn="l" rtl="0">
              <a:lnSpc>
                <a:spcPct val="80000"/>
              </a:lnSpc>
              <a:spcBef>
                <a:spcPts val="933"/>
              </a:spcBef>
              <a:spcAft>
                <a:spcPts val="0"/>
              </a:spcAft>
              <a:buClr>
                <a:schemeClr val="accent1"/>
              </a:buClr>
              <a:buSzPts val="1782"/>
              <a:buFont typeface="Quattrocento Sans"/>
              <a:buNone/>
            </a:pPr>
            <a:endParaRPr sz="2096" b="1" i="0" u="none" strike="noStrike" cap="none">
              <a:solidFill>
                <a:schemeClr val="accent1"/>
              </a:solidFill>
              <a:latin typeface="Quattrocento Sans"/>
              <a:ea typeface="Quattrocento Sans"/>
              <a:cs typeface="Quattrocento Sans"/>
              <a:sym typeface="Quattrocento Sans"/>
            </a:endParaRPr>
          </a:p>
        </p:txBody>
      </p:sp>
      <p:sp>
        <p:nvSpPr>
          <p:cNvPr id="872" name="Google Shape;872;p42"/>
          <p:cNvSpPr txBox="1">
            <a:spLocks noGrp="1"/>
          </p:cNvSpPr>
          <p:nvPr>
            <p:ph type="body" idx="2"/>
          </p:nvPr>
        </p:nvSpPr>
        <p:spPr>
          <a:xfrm>
            <a:off x="239184" y="836448"/>
            <a:ext cx="11713633" cy="3831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473"/>
              <a:buFont typeface="Quattrocento Sans"/>
              <a:buNone/>
            </a:pPr>
            <a:r>
              <a:rPr lang="es-AR" sz="1733" b="0" i="0" u="none" strike="noStrike" cap="none">
                <a:solidFill>
                  <a:srgbClr val="393939"/>
                </a:solidFill>
                <a:latin typeface="Quattrocento Sans"/>
                <a:ea typeface="Quattrocento Sans"/>
                <a:cs typeface="Quattrocento Sans"/>
                <a:sym typeface="Quattrocento Sans"/>
              </a:rPr>
              <a:t>Ejercicios</a:t>
            </a:r>
            <a:endParaRPr sz="1733" b="0" i="0" u="none" strike="noStrike" cap="none">
              <a:solidFill>
                <a:srgbClr val="393939"/>
              </a:solidFill>
              <a:latin typeface="Quattrocento Sans"/>
              <a:ea typeface="Quattrocento Sans"/>
              <a:cs typeface="Quattrocento Sans"/>
              <a:sym typeface="Quattrocento Sans"/>
            </a:endParaRPr>
          </a:p>
        </p:txBody>
      </p:sp>
      <p:sp>
        <p:nvSpPr>
          <p:cNvPr id="873" name="Google Shape;873;p42"/>
          <p:cNvSpPr txBox="1"/>
          <p:nvPr/>
        </p:nvSpPr>
        <p:spPr>
          <a:xfrm>
            <a:off x="609600" y="1679943"/>
            <a:ext cx="10925908" cy="4316819"/>
          </a:xfrm>
          <a:prstGeom prst="rect">
            <a:avLst/>
          </a:prstGeom>
          <a:noFill/>
          <a:ln>
            <a:noFill/>
          </a:ln>
        </p:spPr>
        <p:txBody>
          <a:bodyPr spcFirstLastPara="1" wrap="square" lIns="91425" tIns="45700" rIns="91425" bIns="45700" anchor="t" anchorCtr="0">
            <a:noAutofit/>
          </a:bodyPr>
          <a:lstStyle/>
          <a:p>
            <a:pPr marL="571500" marR="0" lvl="1" indent="-378142" algn="l" rtl="0">
              <a:lnSpc>
                <a:spcPct val="90000"/>
              </a:lnSpc>
              <a:spcBef>
                <a:spcPts val="933"/>
              </a:spcBef>
              <a:spcAft>
                <a:spcPts val="0"/>
              </a:spcAft>
              <a:buClr>
                <a:schemeClr val="accent1"/>
              </a:buClr>
              <a:buSzPts val="2000"/>
              <a:buFont typeface="Arial"/>
              <a:buChar char="•"/>
            </a:pPr>
            <a:r>
              <a:rPr lang="es-AR" sz="2000" b="0" i="0" u="none" strike="noStrike" cap="none">
                <a:solidFill>
                  <a:schemeClr val="accent5"/>
                </a:solidFill>
                <a:latin typeface="Quattrocento Sans"/>
                <a:ea typeface="Quattrocento Sans"/>
                <a:cs typeface="Quattrocento Sans"/>
                <a:sym typeface="Quattrocento Sans"/>
              </a:rPr>
              <a:t>Importar datos de un CSV a un dataframe.</a:t>
            </a:r>
            <a:endParaRPr sz="2000" b="0" i="0" u="none" strike="noStrike" cap="none">
              <a:solidFill>
                <a:srgbClr val="393939"/>
              </a:solidFill>
              <a:latin typeface="Quattrocento Sans"/>
              <a:ea typeface="Quattrocento Sans"/>
              <a:cs typeface="Quattrocento Sans"/>
              <a:sym typeface="Quattrocento Sans"/>
            </a:endParaRPr>
          </a:p>
          <a:p>
            <a:pPr marL="571500" marR="0" lvl="1" indent="-378142" algn="l" rtl="0">
              <a:lnSpc>
                <a:spcPct val="90000"/>
              </a:lnSpc>
              <a:spcBef>
                <a:spcPts val="933"/>
              </a:spcBef>
              <a:spcAft>
                <a:spcPts val="0"/>
              </a:spcAft>
              <a:buClr>
                <a:schemeClr val="accent1"/>
              </a:buClr>
              <a:buSzPts val="2000"/>
              <a:buFont typeface="Arial"/>
              <a:buChar char="•"/>
            </a:pPr>
            <a:r>
              <a:rPr lang="es-AR" sz="2000" b="0" i="0" u="none" strike="noStrike" cap="none">
                <a:solidFill>
                  <a:srgbClr val="393939"/>
                </a:solidFill>
                <a:latin typeface="Quattrocento Sans"/>
                <a:ea typeface="Quattrocento Sans"/>
                <a:cs typeface="Quattrocento Sans"/>
                <a:sym typeface="Quattrocento Sans"/>
              </a:rPr>
              <a:t>Explorar los datos. Hacer agregaciones, filtrar, etc.</a:t>
            </a:r>
            <a:endParaRPr sz="2000" b="0" i="0" u="none" strike="noStrike" cap="none">
              <a:solidFill>
                <a:srgbClr val="393939"/>
              </a:solidFill>
              <a:latin typeface="Quattrocento Sans"/>
              <a:ea typeface="Quattrocento Sans"/>
              <a:cs typeface="Quattrocento Sans"/>
              <a:sym typeface="Quattrocento Sans"/>
            </a:endParaRPr>
          </a:p>
          <a:p>
            <a:pPr marL="571500" marR="0" lvl="1" indent="-378142" algn="l" rtl="0">
              <a:lnSpc>
                <a:spcPct val="90000"/>
              </a:lnSpc>
              <a:spcBef>
                <a:spcPts val="933"/>
              </a:spcBef>
              <a:spcAft>
                <a:spcPts val="0"/>
              </a:spcAft>
              <a:buClr>
                <a:schemeClr val="accent1"/>
              </a:buClr>
              <a:buSzPts val="2000"/>
              <a:buFont typeface="Arial"/>
              <a:buChar char="•"/>
            </a:pPr>
            <a:r>
              <a:rPr lang="es-AR" sz="2000" b="0" i="0" u="none" strike="noStrike" cap="none">
                <a:solidFill>
                  <a:srgbClr val="393939"/>
                </a:solidFill>
                <a:latin typeface="Quattrocento Sans"/>
                <a:ea typeface="Quattrocento Sans"/>
                <a:cs typeface="Quattrocento Sans"/>
                <a:sym typeface="Quattrocento Sans"/>
              </a:rPr>
              <a:t>Completar atributos faltantes.</a:t>
            </a:r>
            <a:endParaRPr sz="2000" b="0" i="0" u="none" strike="noStrike" cap="none">
              <a:solidFill>
                <a:srgbClr val="393939"/>
              </a:solidFill>
              <a:latin typeface="Quattrocento Sans"/>
              <a:ea typeface="Quattrocento Sans"/>
              <a:cs typeface="Quattrocento Sans"/>
              <a:sym typeface="Quattrocento Sans"/>
            </a:endParaRPr>
          </a:p>
          <a:p>
            <a:pPr marL="571500" marR="0" lvl="1" indent="-378142" algn="l" rtl="0">
              <a:lnSpc>
                <a:spcPct val="90000"/>
              </a:lnSpc>
              <a:spcBef>
                <a:spcPts val="933"/>
              </a:spcBef>
              <a:spcAft>
                <a:spcPts val="0"/>
              </a:spcAft>
              <a:buClr>
                <a:schemeClr val="accent1"/>
              </a:buClr>
              <a:buSzPts val="2000"/>
              <a:buFont typeface="Arial"/>
              <a:buChar char="•"/>
            </a:pPr>
            <a:r>
              <a:rPr lang="es-AR" sz="2000" b="0" i="0" u="none" strike="noStrike" cap="none">
                <a:solidFill>
                  <a:srgbClr val="393939"/>
                </a:solidFill>
                <a:latin typeface="Quattrocento Sans"/>
                <a:ea typeface="Quattrocento Sans"/>
                <a:cs typeface="Quattrocento Sans"/>
                <a:sym typeface="Quattrocento Sans"/>
              </a:rPr>
              <a:t>Probar algunas visualizaciones.</a:t>
            </a:r>
            <a:endParaRPr sz="2000" b="0" i="0" u="none" strike="noStrike" cap="none">
              <a:solidFill>
                <a:srgbClr val="393939"/>
              </a:solidFill>
              <a:latin typeface="Quattrocento Sans"/>
              <a:ea typeface="Quattrocento Sans"/>
              <a:cs typeface="Quattrocento Sans"/>
              <a:sym typeface="Quattrocento Sans"/>
            </a:endParaRPr>
          </a:p>
          <a:p>
            <a:pPr marL="571500" marR="0" lvl="1" indent="-378142" algn="l" rtl="0">
              <a:lnSpc>
                <a:spcPct val="90000"/>
              </a:lnSpc>
              <a:spcBef>
                <a:spcPts val="933"/>
              </a:spcBef>
              <a:spcAft>
                <a:spcPts val="0"/>
              </a:spcAft>
              <a:buClr>
                <a:srgbClr val="393939"/>
              </a:buClr>
              <a:buSzPts val="2000"/>
              <a:buFont typeface="Quattrocento Sans"/>
              <a:buChar char="•"/>
            </a:pPr>
            <a:r>
              <a:rPr lang="es-AR" sz="2000">
                <a:solidFill>
                  <a:srgbClr val="393939"/>
                </a:solidFill>
                <a:latin typeface="Quattrocento Sans"/>
                <a:ea typeface="Quattrocento Sans"/>
                <a:cs typeface="Quattrocento Sans"/>
                <a:sym typeface="Quattrocento Sans"/>
              </a:rPr>
              <a:t>Mostrar un ejemplo de regresión y clasificación</a:t>
            </a:r>
            <a:endParaRPr sz="2000">
              <a:solidFill>
                <a:srgbClr val="393939"/>
              </a:solidFill>
              <a:latin typeface="Quattrocento Sans"/>
              <a:ea typeface="Quattrocento Sans"/>
              <a:cs typeface="Quattrocento Sans"/>
              <a:sym typeface="Quattrocento Sans"/>
            </a:endParaRPr>
          </a:p>
          <a:p>
            <a:pPr marL="228600" marR="0" lvl="1" indent="0" algn="l" rtl="0">
              <a:lnSpc>
                <a:spcPct val="9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a:p>
            <a:pPr marL="0" marR="0" lvl="0" indent="151130" algn="l" rtl="0">
              <a:lnSpc>
                <a:spcPct val="90000"/>
              </a:lnSpc>
              <a:spcBef>
                <a:spcPts val="933"/>
              </a:spcBef>
              <a:spcAft>
                <a:spcPts val="0"/>
              </a:spcAft>
              <a:buClr>
                <a:schemeClr val="accent1"/>
              </a:buClr>
              <a:buSzPts val="2380"/>
              <a:buFont typeface="Quattrocento Sans"/>
              <a:buNone/>
            </a:pPr>
            <a:endParaRPr sz="2800" b="0" i="0" u="none" strike="noStrike" cap="none">
              <a:solidFill>
                <a:srgbClr val="393939"/>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43" descr="http://www.gloriadeistpaul.org/sites/2b4e04fe-5a9d-4317-b5aa-e28d519c27cf/uploads/Question.jpg"/>
          <p:cNvPicPr preferRelativeResize="0"/>
          <p:nvPr/>
        </p:nvPicPr>
        <p:blipFill rotWithShape="1">
          <a:blip r:embed="rId3">
            <a:alphaModFix/>
          </a:blip>
          <a:srcRect/>
          <a:stretch/>
        </p:blipFill>
        <p:spPr>
          <a:xfrm>
            <a:off x="1747156" y="0"/>
            <a:ext cx="8973082" cy="640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082" y="0"/>
            <a:ext cx="8468590" cy="6351443"/>
          </a:xfrm>
          <a:prstGeom prst="rect">
            <a:avLst/>
          </a:prstGeom>
        </p:spPr>
      </p:pic>
    </p:spTree>
    <p:extLst>
      <p:ext uri="{BB962C8B-B14F-4D97-AF65-F5344CB8AC3E}">
        <p14:creationId xmlns:p14="http://schemas.microsoft.com/office/powerpoint/2010/main" val="99810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64a843b082_0_523"/>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11" name="Google Shape;411;g64a843b082_0_523"/>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¿Donde se utiliza ML?</a:t>
            </a:r>
            <a:endParaRPr sz="1700" b="0" i="0" u="none" strike="noStrike" cap="none">
              <a:solidFill>
                <a:srgbClr val="393939"/>
              </a:solidFill>
              <a:latin typeface="Quattrocento Sans"/>
              <a:ea typeface="Quattrocento Sans"/>
              <a:cs typeface="Quattrocento Sans"/>
              <a:sym typeface="Quattrocento Sans"/>
            </a:endParaRPr>
          </a:p>
        </p:txBody>
      </p:sp>
      <p:sp>
        <p:nvSpPr>
          <p:cNvPr id="412" name="Google Shape;412;g64a843b082_0_523"/>
          <p:cNvSpPr txBox="1"/>
          <p:nvPr/>
        </p:nvSpPr>
        <p:spPr>
          <a:xfrm>
            <a:off x="637971" y="1315167"/>
            <a:ext cx="7305600" cy="480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Industria</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De</a:t>
            </a:r>
            <a:r>
              <a:rPr lang="es-AR" sz="2400">
                <a:solidFill>
                  <a:srgbClr val="393939"/>
                </a:solidFill>
                <a:latin typeface="Quattrocento Sans"/>
                <a:ea typeface="Quattrocento Sans"/>
                <a:cs typeface="Quattrocento Sans"/>
                <a:sym typeface="Quattrocento Sans"/>
              </a:rPr>
              <a:t>tección de fallas</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Op</a:t>
            </a:r>
            <a:r>
              <a:rPr lang="es-AR" sz="2400">
                <a:solidFill>
                  <a:srgbClr val="393939"/>
                </a:solidFill>
                <a:latin typeface="Quattrocento Sans"/>
                <a:ea typeface="Quattrocento Sans"/>
                <a:cs typeface="Quattrocento Sans"/>
                <a:sym typeface="Quattrocento Sans"/>
              </a:rPr>
              <a:t>timización de Recursos</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chemeClr val="accent5"/>
                </a:solidFill>
                <a:latin typeface="Quattrocento Sans"/>
                <a:ea typeface="Quattrocento Sans"/>
                <a:cs typeface="Quattrocento Sans"/>
                <a:sym typeface="Quattrocento Sans"/>
              </a:rPr>
              <a:t>ho</a:t>
            </a:r>
            <a:r>
              <a:rPr lang="es-AR" sz="2400">
                <a:solidFill>
                  <a:srgbClr val="393939"/>
                </a:solidFill>
                <a:latin typeface="Quattrocento Sans"/>
                <a:ea typeface="Quattrocento Sans"/>
                <a:cs typeface="Quattrocento Sans"/>
                <a:sym typeface="Quattrocento Sans"/>
              </a:rPr>
              <a:t>rarios, personal, logística general</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Pred</a:t>
            </a:r>
            <a:r>
              <a:rPr lang="es-AR" sz="2400">
                <a:solidFill>
                  <a:srgbClr val="393939"/>
                </a:solidFill>
                <a:latin typeface="Quattrocento Sans"/>
                <a:ea typeface="Quattrocento Sans"/>
                <a:cs typeface="Quattrocento Sans"/>
                <a:sym typeface="Quattrocento Sans"/>
              </a:rPr>
              <a:t>icciones en tiempo real. Tableros con</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chemeClr val="accent5"/>
                </a:solidFill>
                <a:latin typeface="Quattrocento Sans"/>
                <a:ea typeface="Quattrocento Sans"/>
                <a:cs typeface="Quattrocento Sans"/>
                <a:sym typeface="Quattrocento Sans"/>
              </a:rPr>
              <a:t>indicadores</a:t>
            </a:r>
            <a:endParaRPr sz="2400">
              <a:solidFill>
                <a:schemeClr val="accent5"/>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chemeClr val="accent5"/>
                </a:solidFill>
                <a:latin typeface="Quattrocento Sans"/>
                <a:ea typeface="Quattrocento Sans"/>
                <a:cs typeface="Quattrocento Sans"/>
                <a:sym typeface="Quattrocento Sans"/>
              </a:rPr>
              <a:t>“</a:t>
            </a:r>
            <a:r>
              <a:rPr lang="es-AR" sz="2400">
                <a:solidFill>
                  <a:srgbClr val="393939"/>
                </a:solidFill>
                <a:latin typeface="Quattrocento Sans"/>
                <a:ea typeface="Quattrocento Sans"/>
                <a:cs typeface="Quattrocento Sans"/>
                <a:sym typeface="Quattrocento Sans"/>
              </a:rPr>
              <a:t>predicciones instantáneas”</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p:txBody>
      </p:sp>
      <p:pic>
        <p:nvPicPr>
          <p:cNvPr id="413" name="Google Shape;413;g64a843b082_0_523"/>
          <p:cNvPicPr preferRelativeResize="0"/>
          <p:nvPr/>
        </p:nvPicPr>
        <p:blipFill>
          <a:blip r:embed="rId3">
            <a:alphaModFix/>
          </a:blip>
          <a:stretch>
            <a:fillRect/>
          </a:stretch>
        </p:blipFill>
        <p:spPr>
          <a:xfrm>
            <a:off x="9091050" y="974876"/>
            <a:ext cx="2154374" cy="21543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617" y="0"/>
            <a:ext cx="9380256" cy="6256831"/>
          </a:xfrm>
          <a:prstGeom prst="rect">
            <a:avLst/>
          </a:prstGeom>
        </p:spPr>
      </p:pic>
    </p:spTree>
    <p:extLst>
      <p:ext uri="{BB962C8B-B14F-4D97-AF65-F5344CB8AC3E}">
        <p14:creationId xmlns:p14="http://schemas.microsoft.com/office/powerpoint/2010/main" val="14720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459" y="0"/>
            <a:ext cx="6676159" cy="6369056"/>
          </a:xfrm>
          <a:prstGeom prst="rect">
            <a:avLst/>
          </a:prstGeom>
        </p:spPr>
      </p:pic>
    </p:spTree>
    <p:extLst>
      <p:ext uri="{BB962C8B-B14F-4D97-AF65-F5344CB8AC3E}">
        <p14:creationId xmlns:p14="http://schemas.microsoft.com/office/powerpoint/2010/main" val="359304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64a843b082_0_649"/>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20" name="Google Shape;420;g64a843b082_0_649"/>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¿Donde se utiliza ML?</a:t>
            </a:r>
            <a:endParaRPr sz="1700" b="0" i="0" u="none" strike="noStrike" cap="none">
              <a:solidFill>
                <a:srgbClr val="393939"/>
              </a:solidFill>
              <a:latin typeface="Quattrocento Sans"/>
              <a:ea typeface="Quattrocento Sans"/>
              <a:cs typeface="Quattrocento Sans"/>
              <a:sym typeface="Quattrocento Sans"/>
            </a:endParaRPr>
          </a:p>
        </p:txBody>
      </p:sp>
      <p:sp>
        <p:nvSpPr>
          <p:cNvPr id="421" name="Google Shape;421;g64a843b082_0_649"/>
          <p:cNvSpPr txBox="1"/>
          <p:nvPr/>
        </p:nvSpPr>
        <p:spPr>
          <a:xfrm>
            <a:off x="637967" y="1315167"/>
            <a:ext cx="11314800" cy="480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Salud</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Predicción de enfermedades</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Detección y “tratamiento” de tumores</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Análisis de genoma</a:t>
            </a:r>
            <a:endParaRPr sz="2400">
              <a:solidFill>
                <a:schemeClr val="accent5"/>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Prescripción de medicación</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¡Hay que tener mucho cuidado al analizar los resultados!</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Polémica </a:t>
            </a:r>
            <a:r>
              <a:rPr lang="es-AR" sz="2400" u="sng">
                <a:solidFill>
                  <a:schemeClr val="hlink"/>
                </a:solidFill>
                <a:latin typeface="Quattrocento Sans"/>
                <a:ea typeface="Quattrocento Sans"/>
                <a:cs typeface="Quattrocento Sans"/>
                <a:sym typeface="Quattrocento Sans"/>
                <a:hlinkClick r:id="rId3"/>
              </a:rPr>
              <a:t>Predicción de embarazos en adolescentes en salta</a:t>
            </a:r>
            <a:r>
              <a:rPr lang="es-AR" sz="2400">
                <a:solidFill>
                  <a:srgbClr val="393939"/>
                </a:solidFill>
                <a:latin typeface="Quattrocento Sans"/>
                <a:ea typeface="Quattrocento Sans"/>
                <a:cs typeface="Quattrocento Sans"/>
                <a:sym typeface="Quattrocento Sans"/>
              </a:rPr>
              <a:t/>
            </a:r>
            <a:br>
              <a:rPr lang="es-AR" sz="2400">
                <a:solidFill>
                  <a:srgbClr val="393939"/>
                </a:solidFill>
                <a:latin typeface="Quattrocento Sans"/>
                <a:ea typeface="Quattrocento Sans"/>
                <a:cs typeface="Quattrocento Sans"/>
                <a:sym typeface="Quattrocento Sans"/>
              </a:rPr>
            </a:br>
            <a:r>
              <a:rPr lang="es-AR" sz="2000">
                <a:solidFill>
                  <a:srgbClr val="393939"/>
                </a:solidFill>
                <a:latin typeface="Quattrocento Sans"/>
                <a:ea typeface="Quattrocento Sans"/>
                <a:cs typeface="Quattrocento Sans"/>
                <a:sym typeface="Quattrocento Sans"/>
              </a:rPr>
              <a:t>“</a:t>
            </a:r>
            <a:r>
              <a:rPr lang="es-AR" sz="2000" b="1" i="1">
                <a:solidFill>
                  <a:srgbClr val="8E8E8E"/>
                </a:solidFill>
                <a:highlight>
                  <a:srgbClr val="FFFFFF"/>
                </a:highlight>
                <a:latin typeface="Quattrocento Sans"/>
                <a:ea typeface="Quattrocento Sans"/>
                <a:cs typeface="Quattrocento Sans"/>
                <a:sym typeface="Quattrocento Sans"/>
              </a:rPr>
              <a:t>El otro error del sistema fue utilizar datos sesgados o incompletos que de ningún modo predicen embarazos a futuro sino que en realidad solo están actuando sobre los ocurridos en el pasado o sobre los que ya están en curso.”</a:t>
            </a:r>
            <a:endParaRPr sz="2000" b="1" i="1">
              <a:solidFill>
                <a:srgbClr val="8E8E8E"/>
              </a:solidFill>
              <a:highlight>
                <a:srgbClr val="FFFFFF"/>
              </a:highlight>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1900" b="1" i="1">
              <a:solidFill>
                <a:srgbClr val="8E8E8E"/>
              </a:solidFill>
              <a:highlight>
                <a:srgbClr val="FFFFFF"/>
              </a:highlight>
              <a:latin typeface="Quattrocento Sans"/>
              <a:ea typeface="Quattrocento Sans"/>
              <a:cs typeface="Quattrocento Sans"/>
              <a:sym typeface="Quattrocento Sans"/>
            </a:endParaRPr>
          </a:p>
          <a:p>
            <a:pPr marL="0" marR="0" lvl="0" indent="0" algn="ctr" rtl="0">
              <a:lnSpc>
                <a:spcPct val="80000"/>
              </a:lnSpc>
              <a:spcBef>
                <a:spcPts val="900"/>
              </a:spcBef>
              <a:spcAft>
                <a:spcPts val="0"/>
              </a:spcAft>
              <a:buNone/>
            </a:pPr>
            <a:r>
              <a:rPr lang="es-AR" sz="2400" b="1">
                <a:solidFill>
                  <a:srgbClr val="393939"/>
                </a:solidFill>
                <a:latin typeface="Quattrocento Sans"/>
                <a:ea typeface="Quattrocento Sans"/>
                <a:cs typeface="Quattrocento Sans"/>
                <a:sym typeface="Quattrocento Sans"/>
              </a:rPr>
              <a:t>PREDECIR != DETECTAR != CLASIFICAR != ANALIZAR</a:t>
            </a:r>
            <a:endParaRPr sz="2400" b="1">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p:txBody>
      </p:sp>
      <p:pic>
        <p:nvPicPr>
          <p:cNvPr id="422" name="Google Shape;422;g64a843b082_0_649"/>
          <p:cNvPicPr preferRelativeResize="0"/>
          <p:nvPr/>
        </p:nvPicPr>
        <p:blipFill>
          <a:blip r:embed="rId4">
            <a:alphaModFix/>
          </a:blip>
          <a:stretch>
            <a:fillRect/>
          </a:stretch>
        </p:blipFill>
        <p:spPr>
          <a:xfrm>
            <a:off x="9378438" y="740763"/>
            <a:ext cx="2143125" cy="2143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64a843b082_0_775"/>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29" name="Google Shape;429;g64a843b082_0_775"/>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¿Donde se utiliza ML?</a:t>
            </a:r>
            <a:endParaRPr sz="1700" b="0" i="0" u="none" strike="noStrike" cap="none">
              <a:solidFill>
                <a:srgbClr val="393939"/>
              </a:solidFill>
              <a:latin typeface="Quattrocento Sans"/>
              <a:ea typeface="Quattrocento Sans"/>
              <a:cs typeface="Quattrocento Sans"/>
              <a:sym typeface="Quattrocento Sans"/>
            </a:endParaRPr>
          </a:p>
        </p:txBody>
      </p:sp>
      <p:sp>
        <p:nvSpPr>
          <p:cNvPr id="430" name="Google Shape;430;g64a843b082_0_775"/>
          <p:cNvSpPr txBox="1"/>
          <p:nvPr/>
        </p:nvSpPr>
        <p:spPr>
          <a:xfrm>
            <a:off x="637966" y="1315167"/>
            <a:ext cx="9032400" cy="480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Gobierno</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E</a:t>
            </a:r>
            <a:r>
              <a:rPr lang="es-AR" sz="2400">
                <a:solidFill>
                  <a:srgbClr val="393939"/>
                </a:solidFill>
                <a:latin typeface="Quattrocento Sans"/>
                <a:ea typeface="Quattrocento Sans"/>
                <a:cs typeface="Quattrocento Sans"/>
                <a:sym typeface="Quattrocento Sans"/>
              </a:rPr>
              <a:t>s costoso hacer ML si no hay datos digitales</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chemeClr val="accent5"/>
                </a:solidFill>
                <a:latin typeface="Quattrocento Sans"/>
                <a:ea typeface="Quattrocento Sans"/>
                <a:cs typeface="Quattrocento Sans"/>
                <a:sym typeface="Quattrocento Sans"/>
              </a:rPr>
              <a:t>Go</a:t>
            </a:r>
            <a:r>
              <a:rPr lang="es-AR" sz="2400">
                <a:solidFill>
                  <a:srgbClr val="393939"/>
                </a:solidFill>
                <a:latin typeface="Quattrocento Sans"/>
                <a:ea typeface="Quattrocento Sans"/>
                <a:cs typeface="Quattrocento Sans"/>
                <a:sym typeface="Quattrocento Sans"/>
              </a:rPr>
              <a:t>biernos deben ir “por la digitalización”</a:t>
            </a:r>
            <a:endParaRPr sz="2400">
              <a:solidFill>
                <a:srgbClr val="393939"/>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400">
                <a:solidFill>
                  <a:srgbClr val="393939"/>
                </a:solidFill>
                <a:latin typeface="Quattrocento Sans"/>
                <a:ea typeface="Quattrocento Sans"/>
                <a:cs typeface="Quattrocento Sans"/>
                <a:sym typeface="Quattrocento Sans"/>
              </a:rPr>
              <a:t>Podríamos usar AI para la digitalización (OCR)</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Posteriormente:</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rgbClr val="393939"/>
                </a:solidFill>
                <a:latin typeface="Quattrocento Sans"/>
                <a:ea typeface="Quattrocento Sans"/>
                <a:cs typeface="Quattrocento Sans"/>
                <a:sym typeface="Quattrocento Sans"/>
              </a:rPr>
              <a:t>Detección de Rostros (POLÉMICO)</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rgbClr val="393939"/>
                </a:solidFill>
                <a:latin typeface="Quattrocento Sans"/>
                <a:ea typeface="Quattrocento Sans"/>
                <a:cs typeface="Quattrocento Sans"/>
                <a:sym typeface="Quattrocento Sans"/>
              </a:rPr>
              <a:t>Detección de situaciones “anómalas”</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rgbClr val="393939"/>
                </a:solidFill>
                <a:latin typeface="Quattrocento Sans"/>
                <a:ea typeface="Quattrocento Sans"/>
                <a:cs typeface="Quattrocento Sans"/>
                <a:sym typeface="Quattrocento Sans"/>
              </a:rPr>
              <a:t>Fraude fiscal</a:t>
            </a:r>
            <a:endParaRPr sz="2400">
              <a:solidFill>
                <a:srgbClr val="393939"/>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accent1"/>
              </a:buClr>
              <a:buSzPts val="2200"/>
              <a:buFont typeface="Quattrocento Sans"/>
              <a:buChar char="○"/>
            </a:pPr>
            <a:r>
              <a:rPr lang="es-AR" sz="2400">
                <a:solidFill>
                  <a:srgbClr val="393939"/>
                </a:solidFill>
                <a:latin typeface="Quattrocento Sans"/>
                <a:ea typeface="Quattrocento Sans"/>
                <a:cs typeface="Quattrocento Sans"/>
                <a:sym typeface="Quattrocento Sans"/>
              </a:rPr>
              <a:t>Smart Cities</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p:txBody>
      </p:sp>
      <p:pic>
        <p:nvPicPr>
          <p:cNvPr id="431" name="Google Shape;431;g64a843b082_0_775"/>
          <p:cNvPicPr preferRelativeResize="0"/>
          <p:nvPr/>
        </p:nvPicPr>
        <p:blipFill rotWithShape="1">
          <a:blip r:embed="rId3">
            <a:alphaModFix/>
          </a:blip>
          <a:srcRect l="31724" r="26641"/>
          <a:stretch/>
        </p:blipFill>
        <p:spPr>
          <a:xfrm>
            <a:off x="8620948" y="1315225"/>
            <a:ext cx="2401426" cy="3244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64a843b082_0_902"/>
          <p:cNvSpPr txBox="1">
            <a:spLocks noGrp="1"/>
          </p:cNvSpPr>
          <p:nvPr>
            <p:ph type="body" idx="1"/>
          </p:nvPr>
        </p:nvSpPr>
        <p:spPr>
          <a:xfrm>
            <a:off x="239184" y="267979"/>
            <a:ext cx="11713500" cy="472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accent1"/>
              </a:buClr>
              <a:buSzPts val="1700"/>
              <a:buFont typeface="Quattrocento Sans"/>
              <a:buNone/>
            </a:pPr>
            <a:r>
              <a:rPr lang="es-AR" sz="2100"/>
              <a:t>Introducción a Machine Learning</a:t>
            </a:r>
            <a:endParaRPr sz="2100" b="1" i="0" u="none" strike="noStrike" cap="none">
              <a:solidFill>
                <a:schemeClr val="accent1"/>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Clr>
                <a:schemeClr val="accent1"/>
              </a:buClr>
              <a:buSzPts val="1700"/>
              <a:buFont typeface="Quattrocento Sans"/>
              <a:buNone/>
            </a:pPr>
            <a:endParaRPr sz="2100" b="1" i="0" u="none" strike="noStrike" cap="none">
              <a:solidFill>
                <a:schemeClr val="accent1"/>
              </a:solidFill>
              <a:latin typeface="Quattrocento Sans"/>
              <a:ea typeface="Quattrocento Sans"/>
              <a:cs typeface="Quattrocento Sans"/>
              <a:sym typeface="Quattrocento Sans"/>
            </a:endParaRPr>
          </a:p>
        </p:txBody>
      </p:sp>
      <p:sp>
        <p:nvSpPr>
          <p:cNvPr id="438" name="Google Shape;438;g64a843b082_0_902"/>
          <p:cNvSpPr txBox="1">
            <a:spLocks noGrp="1"/>
          </p:cNvSpPr>
          <p:nvPr>
            <p:ph type="body" idx="2"/>
          </p:nvPr>
        </p:nvSpPr>
        <p:spPr>
          <a:xfrm>
            <a:off x="239184" y="836448"/>
            <a:ext cx="11713500" cy="383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500"/>
              <a:buFont typeface="Quattrocento Sans"/>
              <a:buNone/>
            </a:pPr>
            <a:r>
              <a:rPr lang="es-AR"/>
              <a:t>¿Donde se utiliza ML?</a:t>
            </a:r>
            <a:endParaRPr sz="1700" b="0" i="0" u="none" strike="noStrike" cap="none">
              <a:solidFill>
                <a:srgbClr val="393939"/>
              </a:solidFill>
              <a:latin typeface="Quattrocento Sans"/>
              <a:ea typeface="Quattrocento Sans"/>
              <a:cs typeface="Quattrocento Sans"/>
              <a:sym typeface="Quattrocento Sans"/>
            </a:endParaRPr>
          </a:p>
        </p:txBody>
      </p:sp>
      <p:sp>
        <p:nvSpPr>
          <p:cNvPr id="439" name="Google Shape;439;g64a843b082_0_902"/>
          <p:cNvSpPr txBox="1"/>
          <p:nvPr/>
        </p:nvSpPr>
        <p:spPr>
          <a:xfrm>
            <a:off x="637966" y="1315167"/>
            <a:ext cx="9032400" cy="48048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Educación</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Calificación de exámenes automática</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Predicción del rendimiento de curso</a:t>
            </a:r>
            <a:endParaRPr sz="2400">
              <a:solidFill>
                <a:srgbClr val="393939"/>
              </a:solidFill>
              <a:latin typeface="Quattrocento Sans"/>
              <a:ea typeface="Quattrocento Sans"/>
              <a:cs typeface="Quattrocento Sans"/>
              <a:sym typeface="Quattrocento Sans"/>
            </a:endParaRPr>
          </a:p>
          <a:p>
            <a:pPr marL="914400" lvl="1" indent="-368300" algn="l" rtl="0">
              <a:spcBef>
                <a:spcPts val="0"/>
              </a:spcBef>
              <a:spcAft>
                <a:spcPts val="0"/>
              </a:spcAft>
              <a:buClr>
                <a:schemeClr val="accent1"/>
              </a:buClr>
              <a:buSzPts val="2200"/>
              <a:buFont typeface="Quattrocento Sans"/>
              <a:buChar char="○"/>
            </a:pPr>
            <a:r>
              <a:rPr lang="es-AR" sz="2400">
                <a:solidFill>
                  <a:srgbClr val="393939"/>
                </a:solidFill>
                <a:latin typeface="Quattrocento Sans"/>
                <a:ea typeface="Quattrocento Sans"/>
                <a:cs typeface="Quattrocento Sans"/>
                <a:sym typeface="Quattrocento Sans"/>
              </a:rPr>
              <a:t>Reducción de abandono</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r>
              <a:rPr lang="es-AR" sz="2400">
                <a:solidFill>
                  <a:srgbClr val="393939"/>
                </a:solidFill>
                <a:latin typeface="Quattrocento Sans"/>
                <a:ea typeface="Quattrocento Sans"/>
                <a:cs typeface="Quattrocento Sans"/>
                <a:sym typeface="Quattrocento Sans"/>
              </a:rPr>
              <a:t>Turismo</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Predicción de personas (flujo)</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chemeClr val="accent5"/>
                </a:solidFill>
                <a:latin typeface="Quattrocento Sans"/>
                <a:ea typeface="Quattrocento Sans"/>
                <a:cs typeface="Quattrocento Sans"/>
                <a:sym typeface="Quattrocento Sans"/>
              </a:rPr>
              <a:t>R</a:t>
            </a:r>
            <a:r>
              <a:rPr lang="es-AR" sz="2400">
                <a:solidFill>
                  <a:srgbClr val="393939"/>
                </a:solidFill>
                <a:latin typeface="Quattrocento Sans"/>
                <a:ea typeface="Quattrocento Sans"/>
                <a:cs typeface="Quattrocento Sans"/>
                <a:sym typeface="Quattrocento Sans"/>
              </a:rPr>
              <a:t>etraso en vuelos</a:t>
            </a:r>
            <a:endParaRPr sz="2400">
              <a:solidFill>
                <a:srgbClr val="393939"/>
              </a:solidFill>
              <a:latin typeface="Quattrocento Sans"/>
              <a:ea typeface="Quattrocento Sans"/>
              <a:cs typeface="Quattrocento Sans"/>
              <a:sym typeface="Quattrocento Sans"/>
            </a:endParaRPr>
          </a:p>
          <a:p>
            <a:pPr marL="11428" lvl="0" indent="-11428" algn="l" rtl="0">
              <a:spcBef>
                <a:spcPts val="0"/>
              </a:spcBef>
              <a:spcAft>
                <a:spcPts val="0"/>
              </a:spcAft>
              <a:buClr>
                <a:schemeClr val="accent1"/>
              </a:buClr>
              <a:buSzPts val="2200"/>
              <a:buFont typeface="Quattrocento Sans"/>
              <a:buChar char="&gt;"/>
            </a:pPr>
            <a:r>
              <a:rPr lang="es-AR" sz="2400">
                <a:solidFill>
                  <a:srgbClr val="393939"/>
                </a:solidFill>
                <a:latin typeface="Quattrocento Sans"/>
                <a:ea typeface="Quattrocento Sans"/>
                <a:cs typeface="Quattrocento Sans"/>
                <a:sym typeface="Quattrocento Sans"/>
              </a:rPr>
              <a:t>Predecir cancelaciones</a:t>
            </a: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a:p>
            <a:pPr marL="0" marR="0" lvl="0" indent="0" algn="l" rtl="0">
              <a:lnSpc>
                <a:spcPct val="80000"/>
              </a:lnSpc>
              <a:spcBef>
                <a:spcPts val="900"/>
              </a:spcBef>
              <a:spcAft>
                <a:spcPts val="0"/>
              </a:spcAft>
              <a:buNone/>
            </a:pPr>
            <a:endParaRPr sz="2400">
              <a:solidFill>
                <a:srgbClr val="393939"/>
              </a:solidFill>
              <a:latin typeface="Quattrocento Sans"/>
              <a:ea typeface="Quattrocento Sans"/>
              <a:cs typeface="Quattrocento Sans"/>
              <a:sym typeface="Quattrocento Sans"/>
            </a:endParaRPr>
          </a:p>
        </p:txBody>
      </p:sp>
      <p:pic>
        <p:nvPicPr>
          <p:cNvPr id="440" name="Google Shape;440;g64a843b082_0_902"/>
          <p:cNvPicPr preferRelativeResize="0"/>
          <p:nvPr/>
        </p:nvPicPr>
        <p:blipFill rotWithShape="1">
          <a:blip r:embed="rId3">
            <a:alphaModFix/>
          </a:blip>
          <a:srcRect l="15041" t="21563" r="14570" b="14375"/>
          <a:stretch/>
        </p:blipFill>
        <p:spPr>
          <a:xfrm>
            <a:off x="9380700" y="1597700"/>
            <a:ext cx="1560325" cy="1420200"/>
          </a:xfrm>
          <a:prstGeom prst="rect">
            <a:avLst/>
          </a:prstGeom>
          <a:noFill/>
          <a:ln>
            <a:noFill/>
          </a:ln>
        </p:spPr>
      </p:pic>
      <p:pic>
        <p:nvPicPr>
          <p:cNvPr id="441" name="Google Shape;441;g64a843b082_0_902"/>
          <p:cNvPicPr preferRelativeResize="0"/>
          <p:nvPr/>
        </p:nvPicPr>
        <p:blipFill>
          <a:blip r:embed="rId4">
            <a:alphaModFix/>
          </a:blip>
          <a:stretch>
            <a:fillRect/>
          </a:stretch>
        </p:blipFill>
        <p:spPr>
          <a:xfrm>
            <a:off x="9305950" y="3977802"/>
            <a:ext cx="1635075" cy="16350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Theme Hexacta">
  <a:themeElements>
    <a:clrScheme name="Custom 3">
      <a:dk1>
        <a:srgbClr val="4D4D4D"/>
      </a:dk1>
      <a:lt1>
        <a:srgbClr val="FFFFFF"/>
      </a:lt1>
      <a:dk2>
        <a:srgbClr val="007788"/>
      </a:dk2>
      <a:lt2>
        <a:srgbClr val="FFFFFF"/>
      </a:lt2>
      <a:accent1>
        <a:srgbClr val="1EA89B"/>
      </a:accent1>
      <a:accent2>
        <a:srgbClr val="F87A0C"/>
      </a:accent2>
      <a:accent3>
        <a:srgbClr val="A0C14E"/>
      </a:accent3>
      <a:accent4>
        <a:srgbClr val="12645C"/>
      </a:accent4>
      <a:accent5>
        <a:srgbClr val="393939"/>
      </a:accent5>
      <a:accent6>
        <a:srgbClr val="00A9C0"/>
      </a:accent6>
      <a:hlink>
        <a:srgbClr val="F87A0C"/>
      </a:hlink>
      <a:folHlink>
        <a:srgbClr val="F87A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 Hexacta">
  <a:themeElements>
    <a:clrScheme name="Custom 3">
      <a:dk1>
        <a:srgbClr val="4D4D4D"/>
      </a:dk1>
      <a:lt1>
        <a:srgbClr val="FFFFFF"/>
      </a:lt1>
      <a:dk2>
        <a:srgbClr val="007788"/>
      </a:dk2>
      <a:lt2>
        <a:srgbClr val="FFFFFF"/>
      </a:lt2>
      <a:accent1>
        <a:srgbClr val="1EA89B"/>
      </a:accent1>
      <a:accent2>
        <a:srgbClr val="F87A0C"/>
      </a:accent2>
      <a:accent3>
        <a:srgbClr val="A0C14E"/>
      </a:accent3>
      <a:accent4>
        <a:srgbClr val="12645C"/>
      </a:accent4>
      <a:accent5>
        <a:srgbClr val="393939"/>
      </a:accent5>
      <a:accent6>
        <a:srgbClr val="00A9C0"/>
      </a:accent6>
      <a:hlink>
        <a:srgbClr val="F87A0C"/>
      </a:hlink>
      <a:folHlink>
        <a:srgbClr val="F87A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 Hexacta">
  <a:themeElements>
    <a:clrScheme name="Custom 3">
      <a:dk1>
        <a:srgbClr val="4D4D4D"/>
      </a:dk1>
      <a:lt1>
        <a:srgbClr val="FFFFFF"/>
      </a:lt1>
      <a:dk2>
        <a:srgbClr val="007788"/>
      </a:dk2>
      <a:lt2>
        <a:srgbClr val="FFFFFF"/>
      </a:lt2>
      <a:accent1>
        <a:srgbClr val="1EA89B"/>
      </a:accent1>
      <a:accent2>
        <a:srgbClr val="F87A0C"/>
      </a:accent2>
      <a:accent3>
        <a:srgbClr val="A0C14E"/>
      </a:accent3>
      <a:accent4>
        <a:srgbClr val="12645C"/>
      </a:accent4>
      <a:accent5>
        <a:srgbClr val="393939"/>
      </a:accent5>
      <a:accent6>
        <a:srgbClr val="00A9C0"/>
      </a:accent6>
      <a:hlink>
        <a:srgbClr val="F87A0C"/>
      </a:hlink>
      <a:folHlink>
        <a:srgbClr val="F87A0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1494</TotalTime>
  <Words>4986</Words>
  <Application>Microsoft Office PowerPoint</Application>
  <PresentationFormat>Widescreen</PresentationFormat>
  <Paragraphs>735</Paragraphs>
  <Slides>62</Slides>
  <Notes>62</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62</vt:i4>
      </vt:variant>
    </vt:vector>
  </HeadingPairs>
  <TitlesOfParts>
    <vt:vector size="68" baseType="lpstr">
      <vt:lpstr>Quattrocento Sans</vt:lpstr>
      <vt:lpstr>Calibri</vt:lpstr>
      <vt:lpstr>Arial</vt:lpstr>
      <vt:lpstr>Theme Hexacta</vt:lpstr>
      <vt:lpstr>Theme Hexacta</vt:lpstr>
      <vt:lpstr>Theme Hexacta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Alejandro Martín Rouiller</cp:lastModifiedBy>
  <cp:revision>2</cp:revision>
  <dcterms:modified xsi:type="dcterms:W3CDTF">2019-10-10T12:57:26Z</dcterms:modified>
</cp:coreProperties>
</file>